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Verdana"/>
        <a:ea typeface="Verdana"/>
        <a:cs typeface="Verdana"/>
        <a:sym typeface="Verdana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9" d="100"/>
          <a:sy n="19" d="100"/>
        </p:scale>
        <p:origin x="-908" y="-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03438478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.jpeg" descr="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.png" descr="image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eltext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Titeltext</a:t>
            </a:r>
          </a:p>
        </p:txBody>
      </p:sp>
      <p:sp>
        <p:nvSpPr>
          <p:cNvPr id="4" name="Textebene 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5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332777" y="6553200"/>
            <a:ext cx="330211" cy="30734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333333"/>
          </a:solidFill>
          <a:uFillTx/>
          <a:latin typeface="Verdana"/>
          <a:ea typeface="Verdana"/>
          <a:cs typeface="Verdana"/>
          <a:sym typeface="Verdana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333333"/>
          </a:solidFill>
          <a:uFillTx/>
          <a:latin typeface="Verdana"/>
          <a:ea typeface="Verdana"/>
          <a:cs typeface="Verdana"/>
          <a:sym typeface="Verdana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333333"/>
          </a:solidFill>
          <a:uFillTx/>
          <a:latin typeface="Verdana"/>
          <a:ea typeface="Verdana"/>
          <a:cs typeface="Verdana"/>
          <a:sym typeface="Verdana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333333"/>
          </a:solidFill>
          <a:uFillTx/>
          <a:latin typeface="Verdana"/>
          <a:ea typeface="Verdana"/>
          <a:cs typeface="Verdana"/>
          <a:sym typeface="Verdana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333333"/>
          </a:solidFill>
          <a:uFillTx/>
          <a:latin typeface="Verdana"/>
          <a:ea typeface="Verdana"/>
          <a:cs typeface="Verdana"/>
          <a:sym typeface="Verdana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333333"/>
          </a:solidFill>
          <a:uFillTx/>
          <a:latin typeface="Verdana"/>
          <a:ea typeface="Verdana"/>
          <a:cs typeface="Verdana"/>
          <a:sym typeface="Verdana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333333"/>
          </a:solidFill>
          <a:uFillTx/>
          <a:latin typeface="Verdana"/>
          <a:ea typeface="Verdana"/>
          <a:cs typeface="Verdana"/>
          <a:sym typeface="Verdana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333333"/>
          </a:solidFill>
          <a:uFillTx/>
          <a:latin typeface="Verdana"/>
          <a:ea typeface="Verdana"/>
          <a:cs typeface="Verdana"/>
          <a:sym typeface="Verdana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333333"/>
          </a:solidFill>
          <a:uFillTx/>
          <a:latin typeface="Verdana"/>
          <a:ea typeface="Verdana"/>
          <a:cs typeface="Verdana"/>
          <a:sym typeface="Verdana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65000"/>
        <a:buFontTx/>
        <a:buChar char="◆"/>
        <a:tabLst/>
        <a:defRPr sz="28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1pPr>
      <a:lvl2pPr marL="790575" marR="0" indent="-33337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65000"/>
        <a:buFontTx/>
        <a:buChar char="◆"/>
        <a:tabLst/>
        <a:defRPr sz="28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2pPr>
      <a:lvl3pPr marL="1234439" marR="0" indent="-3200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65000"/>
        <a:buFontTx/>
        <a:buChar char="◆"/>
        <a:tabLst/>
        <a:defRPr sz="28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3pPr>
      <a:lvl4pPr marL="17272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65000"/>
        <a:buFontTx/>
        <a:buChar char="◆"/>
        <a:tabLst/>
        <a:defRPr sz="28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4pPr>
      <a:lvl5pPr marL="2228850" marR="0" indent="-4000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65000"/>
        <a:buFontTx/>
        <a:buChar char="◆"/>
        <a:tabLst/>
        <a:defRPr sz="28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5pPr>
      <a:lvl6pPr marL="2686050" marR="0" indent="-4000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65000"/>
        <a:buFont typeface="Wingdings"/>
        <a:buChar char=""/>
        <a:tabLst/>
        <a:defRPr sz="28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6pPr>
      <a:lvl7pPr marL="3143250" marR="0" indent="-4000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65000"/>
        <a:buFont typeface="Wingdings"/>
        <a:buChar char=""/>
        <a:tabLst/>
        <a:defRPr sz="28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7pPr>
      <a:lvl8pPr marL="3600450" marR="0" indent="-4000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65000"/>
        <a:buFont typeface="Wingdings"/>
        <a:buChar char=""/>
        <a:tabLst/>
        <a:defRPr sz="28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8pPr>
      <a:lvl9pPr marL="4057650" marR="0" indent="-4000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65000"/>
        <a:buFont typeface="Wingdings"/>
        <a:buChar char=""/>
        <a:tabLst/>
        <a:defRPr sz="28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hteck"/>
          <p:cNvSpPr/>
          <p:nvPr/>
        </p:nvSpPr>
        <p:spPr>
          <a:xfrm>
            <a:off x="-20848" y="-40140"/>
            <a:ext cx="9203254" cy="6955838"/>
          </a:xfrm>
          <a:prstGeom prst="rect">
            <a:avLst/>
          </a:prstGeom>
          <a:solidFill>
            <a:srgbClr val="000000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3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8458" y="3345113"/>
            <a:ext cx="4782084" cy="3557864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Um einen Fall zu lösen, sollten Sie lieber wissenschaftlich vorgehen…"/>
          <p:cNvSpPr txBox="1"/>
          <p:nvPr/>
        </p:nvSpPr>
        <p:spPr>
          <a:xfrm>
            <a:off x="315912" y="223838"/>
            <a:ext cx="8319316" cy="929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700">
                <a:solidFill>
                  <a:srgbClr val="FFFFFF"/>
                </a:solidFill>
              </a:defRPr>
            </a:pPr>
            <a:r>
              <a:rPr dirty="0"/>
              <a:t>Um </a:t>
            </a:r>
            <a:r>
              <a:rPr dirty="0" err="1"/>
              <a:t>einen</a:t>
            </a:r>
            <a:r>
              <a:rPr dirty="0"/>
              <a:t> Fall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lösen</a:t>
            </a:r>
            <a:r>
              <a:rPr dirty="0"/>
              <a:t>, </a:t>
            </a:r>
            <a:r>
              <a:rPr dirty="0" err="1"/>
              <a:t>sollten</a:t>
            </a:r>
            <a:r>
              <a:rPr dirty="0"/>
              <a:t> </a:t>
            </a:r>
            <a:r>
              <a:rPr dirty="0" err="1"/>
              <a:t>Sie</a:t>
            </a:r>
            <a:r>
              <a:rPr dirty="0"/>
              <a:t> </a:t>
            </a:r>
            <a:r>
              <a:rPr b="1" dirty="0" err="1" smtClean="0"/>
              <a:t>wissenschaftlich</a:t>
            </a:r>
            <a:r>
              <a:rPr dirty="0" smtClean="0"/>
              <a:t> </a:t>
            </a:r>
            <a:r>
              <a:rPr dirty="0" err="1"/>
              <a:t>vorgehen</a:t>
            </a:r>
            <a:r>
              <a:rPr dirty="0"/>
              <a:t>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1" animBg="1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hteck"/>
          <p:cNvSpPr/>
          <p:nvPr/>
        </p:nvSpPr>
        <p:spPr>
          <a:xfrm>
            <a:off x="-20848" y="-40140"/>
            <a:ext cx="9203254" cy="6955838"/>
          </a:xfrm>
          <a:prstGeom prst="rect">
            <a:avLst/>
          </a:prstGeom>
          <a:solidFill>
            <a:srgbClr val="000000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2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8458" y="3345113"/>
            <a:ext cx="4782084" cy="3557864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Termine"/>
          <p:cNvSpPr txBox="1"/>
          <p:nvPr/>
        </p:nvSpPr>
        <p:spPr>
          <a:xfrm>
            <a:off x="358642" y="181108"/>
            <a:ext cx="4638314" cy="510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700" b="1">
                <a:solidFill>
                  <a:srgbClr val="FFFFFF"/>
                </a:solidFill>
              </a:defRPr>
            </a:lvl1pPr>
          </a:lstStyle>
          <a:p>
            <a:pPr>
              <a:defRPr sz="3000" b="0"/>
            </a:pPr>
            <a:r>
              <a:rPr sz="2700" b="1"/>
              <a:t>Termine</a:t>
            </a:r>
          </a:p>
        </p:txBody>
      </p:sp>
      <p:sp>
        <p:nvSpPr>
          <p:cNvPr id="128" name="…..2024      Festlegung des Leitfachs…"/>
          <p:cNvSpPr txBox="1"/>
          <p:nvPr/>
        </p:nvSpPr>
        <p:spPr>
          <a:xfrm>
            <a:off x="444415" y="1047144"/>
            <a:ext cx="8182134" cy="20631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900" i="1">
                <a:solidFill>
                  <a:srgbClr val="FFFFFF"/>
                </a:solidFill>
              </a:defRPr>
            </a:pPr>
            <a:r>
              <a:rPr dirty="0"/>
              <a:t>…..2024    		</a:t>
            </a:r>
            <a:r>
              <a:rPr dirty="0" err="1"/>
              <a:t>Festlegung</a:t>
            </a:r>
            <a:r>
              <a:rPr dirty="0"/>
              <a:t> des </a:t>
            </a:r>
            <a:r>
              <a:rPr dirty="0" err="1"/>
              <a:t>Leitfachs</a:t>
            </a:r>
            <a:r>
              <a:rPr dirty="0"/>
              <a:t> 			</a:t>
            </a:r>
          </a:p>
          <a:p>
            <a:pPr>
              <a:defRPr sz="1900" i="1">
                <a:solidFill>
                  <a:srgbClr val="FFFFFF"/>
                </a:solidFill>
              </a:defRPr>
            </a:pPr>
            <a:r>
              <a:rPr dirty="0"/>
              <a:t>			und der </a:t>
            </a:r>
            <a:r>
              <a:rPr dirty="0" err="1" smtClean="0"/>
              <a:t>Frage</a:t>
            </a:r>
            <a:r>
              <a:rPr lang="de-DE" dirty="0" smtClean="0"/>
              <a:t>- bzw. Problem</a:t>
            </a:r>
            <a:r>
              <a:rPr dirty="0" err="1" smtClean="0"/>
              <a:t>stellung</a:t>
            </a:r>
            <a:r>
              <a:rPr dirty="0" smtClean="0"/>
              <a:t> </a:t>
            </a:r>
            <a:endParaRPr dirty="0"/>
          </a:p>
          <a:p>
            <a:pPr>
              <a:defRPr sz="1900" i="1">
                <a:solidFill>
                  <a:srgbClr val="FFFFFF"/>
                </a:solidFill>
              </a:defRPr>
            </a:pPr>
            <a:r>
              <a:rPr dirty="0"/>
              <a:t>….. </a:t>
            </a:r>
            <a:r>
              <a:rPr dirty="0" err="1"/>
              <a:t>bis</a:t>
            </a:r>
            <a:r>
              <a:rPr dirty="0"/>
              <a:t> </a:t>
            </a:r>
          </a:p>
          <a:p>
            <a:pPr>
              <a:defRPr sz="1900" i="1">
                <a:solidFill>
                  <a:srgbClr val="FFFFFF"/>
                </a:solidFill>
              </a:defRPr>
            </a:pPr>
            <a:r>
              <a:rPr dirty="0"/>
              <a:t>…..2024 		</a:t>
            </a:r>
            <a:r>
              <a:rPr lang="de-DE" dirty="0" smtClean="0"/>
              <a:t>Durchführung der </a:t>
            </a:r>
            <a:r>
              <a:rPr dirty="0" err="1" smtClean="0"/>
              <a:t>Wissenschaftswoche</a:t>
            </a:r>
            <a:endParaRPr dirty="0"/>
          </a:p>
          <a:p>
            <a:pPr>
              <a:defRPr sz="1900" i="1">
                <a:solidFill>
                  <a:srgbClr val="FFFFFF"/>
                </a:solidFill>
              </a:defRPr>
            </a:pPr>
            <a:endParaRPr dirty="0"/>
          </a:p>
          <a:p>
            <a:pPr>
              <a:lnSpc>
                <a:spcPct val="75000"/>
              </a:lnSpc>
              <a:defRPr sz="1900" i="1">
                <a:solidFill>
                  <a:srgbClr val="FFFFFF"/>
                </a:solidFill>
              </a:defRPr>
            </a:pPr>
            <a:r>
              <a:rPr dirty="0"/>
              <a:t>…..2024		</a:t>
            </a:r>
            <a:r>
              <a:rPr dirty="0" err="1"/>
              <a:t>Darstellung</a:t>
            </a:r>
            <a:r>
              <a:rPr dirty="0"/>
              <a:t> der </a:t>
            </a:r>
            <a:r>
              <a:rPr dirty="0" err="1"/>
              <a:t>Ergebnisse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hteck"/>
          <p:cNvSpPr/>
          <p:nvPr/>
        </p:nvSpPr>
        <p:spPr>
          <a:xfrm>
            <a:off x="-20848" y="-40140"/>
            <a:ext cx="9203254" cy="6955838"/>
          </a:xfrm>
          <a:prstGeom prst="rect">
            <a:avLst/>
          </a:prstGeom>
          <a:solidFill>
            <a:srgbClr val="000000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3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8458" y="3345113"/>
            <a:ext cx="4782084" cy="3557864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Weitere Fragen?"/>
          <p:cNvSpPr txBox="1"/>
          <p:nvPr/>
        </p:nvSpPr>
        <p:spPr>
          <a:xfrm>
            <a:off x="315912" y="223838"/>
            <a:ext cx="9317228" cy="510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700" b="1">
                <a:solidFill>
                  <a:srgbClr val="FFFFFF"/>
                </a:solidFill>
              </a:defRPr>
            </a:lvl1pPr>
          </a:lstStyle>
          <a:p>
            <a:r>
              <a:t>Weitere Fragen?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hteck"/>
          <p:cNvSpPr/>
          <p:nvPr/>
        </p:nvSpPr>
        <p:spPr>
          <a:xfrm>
            <a:off x="-20848" y="-40140"/>
            <a:ext cx="9203254" cy="6955838"/>
          </a:xfrm>
          <a:prstGeom prst="rect">
            <a:avLst/>
          </a:prstGeom>
          <a:solidFill>
            <a:srgbClr val="000000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8458" y="3345113"/>
            <a:ext cx="4782084" cy="3557864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Form"/>
          <p:cNvSpPr/>
          <p:nvPr/>
        </p:nvSpPr>
        <p:spPr>
          <a:xfrm rot="216422" flipH="1">
            <a:off x="3179131" y="28726"/>
            <a:ext cx="4918620" cy="42420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82" h="20496" extrusionOk="0">
                <a:moveTo>
                  <a:pt x="21475" y="12663"/>
                </a:moveTo>
                <a:cubicBezTo>
                  <a:pt x="21411" y="14245"/>
                  <a:pt x="20937" y="15821"/>
                  <a:pt x="20021" y="17184"/>
                </a:cubicBezTo>
                <a:cubicBezTo>
                  <a:pt x="17579" y="20820"/>
                  <a:pt x="12919" y="21580"/>
                  <a:pt x="9633" y="18879"/>
                </a:cubicBezTo>
                <a:cubicBezTo>
                  <a:pt x="6810" y="16559"/>
                  <a:pt x="5845" y="12321"/>
                  <a:pt x="7337" y="8801"/>
                </a:cubicBezTo>
                <a:lnTo>
                  <a:pt x="7442" y="8552"/>
                </a:lnTo>
                <a:lnTo>
                  <a:pt x="7232" y="8406"/>
                </a:lnTo>
                <a:cubicBezTo>
                  <a:pt x="7224" y="8400"/>
                  <a:pt x="7216" y="8395"/>
                  <a:pt x="7209" y="8389"/>
                </a:cubicBezTo>
                <a:cubicBezTo>
                  <a:pt x="7202" y="8384"/>
                  <a:pt x="7195" y="8379"/>
                  <a:pt x="7189" y="8374"/>
                </a:cubicBezTo>
                <a:lnTo>
                  <a:pt x="280" y="2695"/>
                </a:lnTo>
                <a:cubicBezTo>
                  <a:pt x="132" y="2573"/>
                  <a:pt x="35" y="2394"/>
                  <a:pt x="8" y="2190"/>
                </a:cubicBezTo>
                <a:cubicBezTo>
                  <a:pt x="-19" y="1986"/>
                  <a:pt x="26" y="1783"/>
                  <a:pt x="136" y="1619"/>
                </a:cubicBezTo>
                <a:lnTo>
                  <a:pt x="1016" y="311"/>
                </a:lnTo>
                <a:cubicBezTo>
                  <a:pt x="1130" y="141"/>
                  <a:pt x="1296" y="38"/>
                  <a:pt x="1472" y="9"/>
                </a:cubicBezTo>
                <a:cubicBezTo>
                  <a:pt x="1648" y="-20"/>
                  <a:pt x="1834" y="25"/>
                  <a:pt x="1988" y="152"/>
                </a:cubicBezTo>
                <a:lnTo>
                  <a:pt x="8897" y="5831"/>
                </a:lnTo>
                <a:cubicBezTo>
                  <a:pt x="8911" y="5843"/>
                  <a:pt x="8925" y="5855"/>
                  <a:pt x="8939" y="5869"/>
                </a:cubicBezTo>
                <a:cubicBezTo>
                  <a:pt x="8952" y="5882"/>
                  <a:pt x="8965" y="5896"/>
                  <a:pt x="8977" y="5910"/>
                </a:cubicBezTo>
                <a:lnTo>
                  <a:pt x="9157" y="6111"/>
                </a:lnTo>
                <a:lnTo>
                  <a:pt x="9356" y="5933"/>
                </a:lnTo>
                <a:cubicBezTo>
                  <a:pt x="11995" y="3541"/>
                  <a:pt x="15751" y="3443"/>
                  <a:pt x="18489" y="5694"/>
                </a:cubicBezTo>
                <a:cubicBezTo>
                  <a:pt x="20543" y="7382"/>
                  <a:pt x="21581" y="10028"/>
                  <a:pt x="21475" y="12663"/>
                </a:cubicBezTo>
                <a:close/>
                <a:moveTo>
                  <a:pt x="19927" y="12623"/>
                </a:moveTo>
                <a:cubicBezTo>
                  <a:pt x="19945" y="12198"/>
                  <a:pt x="19926" y="11769"/>
                  <a:pt x="19869" y="11339"/>
                </a:cubicBezTo>
                <a:cubicBezTo>
                  <a:pt x="19640" y="9620"/>
                  <a:pt x="18821" y="8104"/>
                  <a:pt x="17564" y="7071"/>
                </a:cubicBezTo>
                <a:cubicBezTo>
                  <a:pt x="14964" y="4934"/>
                  <a:pt x="11277" y="5535"/>
                  <a:pt x="9346" y="8410"/>
                </a:cubicBezTo>
                <a:cubicBezTo>
                  <a:pt x="8578" y="9554"/>
                  <a:pt x="8202" y="10888"/>
                  <a:pt x="8190" y="12214"/>
                </a:cubicBezTo>
                <a:cubicBezTo>
                  <a:pt x="8172" y="14223"/>
                  <a:pt x="8993" y="16215"/>
                  <a:pt x="10558" y="17502"/>
                </a:cubicBezTo>
                <a:cubicBezTo>
                  <a:pt x="13158" y="19638"/>
                  <a:pt x="16843" y="19038"/>
                  <a:pt x="18775" y="16162"/>
                </a:cubicBezTo>
                <a:cubicBezTo>
                  <a:pt x="19475" y="15119"/>
                  <a:pt x="19870" y="13895"/>
                  <a:pt x="19927" y="12623"/>
                </a:cubicBezTo>
                <a:close/>
              </a:path>
            </a:pathLst>
          </a:custGeom>
          <a:solidFill>
            <a:srgbClr val="FFFFFF"/>
          </a:solidFill>
          <a:ln w="114300">
            <a:solidFill>
              <a:srgbClr val="FFFFFF"/>
            </a:solidFill>
          </a:ln>
        </p:spPr>
        <p:txBody>
          <a:bodyPr lIns="38100" tIns="38100" rIns="38100" bIns="38100"/>
          <a:lstStyle/>
          <a:p>
            <a:endParaRPr/>
          </a:p>
        </p:txBody>
      </p:sp>
      <p:sp>
        <p:nvSpPr>
          <p:cNvPr id="43" name="Wissen-schaftliches Vorgehen"/>
          <p:cNvSpPr txBox="1"/>
          <p:nvPr/>
        </p:nvSpPr>
        <p:spPr>
          <a:xfrm rot="19626685">
            <a:off x="3843100" y="1896884"/>
            <a:ext cx="2102628" cy="110490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 b="1">
                <a:solidFill>
                  <a:srgbClr val="FFFFFF"/>
                </a:solidFill>
              </a:defRPr>
            </a:lvl1pPr>
          </a:lstStyle>
          <a:p>
            <a:r>
              <a:t>Wissen-schaftliches Vorgehen </a:t>
            </a:r>
          </a:p>
        </p:txBody>
      </p:sp>
      <p:sp>
        <p:nvSpPr>
          <p:cNvPr id="44" name="die richtigen Fragen stellen"/>
          <p:cNvSpPr txBox="1"/>
          <p:nvPr/>
        </p:nvSpPr>
        <p:spPr>
          <a:xfrm>
            <a:off x="3940364" y="53571"/>
            <a:ext cx="2503844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r>
              <a:rPr lang="de-DE" dirty="0"/>
              <a:t>g</a:t>
            </a:r>
            <a:r>
              <a:rPr lang="de-DE" dirty="0" smtClean="0"/>
              <a:t>ezielte und präzise </a:t>
            </a:r>
            <a:r>
              <a:rPr dirty="0" err="1" smtClean="0"/>
              <a:t>Fragen</a:t>
            </a:r>
            <a:r>
              <a:rPr dirty="0" smtClean="0"/>
              <a:t> </a:t>
            </a:r>
            <a:r>
              <a:rPr dirty="0" err="1"/>
              <a:t>stellen</a:t>
            </a:r>
            <a:r>
              <a:rPr dirty="0"/>
              <a:t> </a:t>
            </a:r>
          </a:p>
        </p:txBody>
      </p:sp>
      <p:sp>
        <p:nvSpPr>
          <p:cNvPr id="45" name="Thesen entwickeln und hinterfragen"/>
          <p:cNvSpPr txBox="1"/>
          <p:nvPr/>
        </p:nvSpPr>
        <p:spPr>
          <a:xfrm>
            <a:off x="825888" y="2674276"/>
            <a:ext cx="2270913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r>
              <a:t>Thesen entwickeln und hinterfragen</a:t>
            </a:r>
          </a:p>
        </p:txBody>
      </p:sp>
      <p:sp>
        <p:nvSpPr>
          <p:cNvPr id="46" name="verschiedene Blickwinkel einnehmen"/>
          <p:cNvSpPr txBox="1"/>
          <p:nvPr/>
        </p:nvSpPr>
        <p:spPr>
          <a:xfrm>
            <a:off x="6340351" y="2674276"/>
            <a:ext cx="2407370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r>
              <a:t>verschiedene Blickwinkel einnehmen</a:t>
            </a:r>
          </a:p>
        </p:txBody>
      </p:sp>
      <p:sp>
        <p:nvSpPr>
          <p:cNvPr id="47" name="ergebnisorientiert im Team arbeiten"/>
          <p:cNvSpPr txBox="1"/>
          <p:nvPr/>
        </p:nvSpPr>
        <p:spPr>
          <a:xfrm>
            <a:off x="6749968" y="1690433"/>
            <a:ext cx="2299650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r>
              <a:t>ergebnisorientiert im Team arbeiten</a:t>
            </a:r>
          </a:p>
        </p:txBody>
      </p:sp>
      <p:sp>
        <p:nvSpPr>
          <p:cNvPr id="48" name="das Wesentliche im Blick behalten"/>
          <p:cNvSpPr txBox="1"/>
          <p:nvPr/>
        </p:nvSpPr>
        <p:spPr>
          <a:xfrm>
            <a:off x="4520289" y="4473804"/>
            <a:ext cx="2229680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r>
              <a:t>das Wesentliche im Blick behalten</a:t>
            </a:r>
          </a:p>
        </p:txBody>
      </p:sp>
      <p:sp>
        <p:nvSpPr>
          <p:cNvPr id="49" name="Beweise und Belege sammeln"/>
          <p:cNvSpPr txBox="1"/>
          <p:nvPr/>
        </p:nvSpPr>
        <p:spPr>
          <a:xfrm>
            <a:off x="1346700" y="3498444"/>
            <a:ext cx="2051768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r>
              <a:t>Beweise und Belege sammeln</a:t>
            </a:r>
          </a:p>
        </p:txBody>
      </p:sp>
      <p:sp>
        <p:nvSpPr>
          <p:cNvPr id="50" name="logisch argumentieren"/>
          <p:cNvSpPr txBox="1"/>
          <p:nvPr/>
        </p:nvSpPr>
        <p:spPr>
          <a:xfrm>
            <a:off x="4992944" y="5388601"/>
            <a:ext cx="1874971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pPr algn="ctr"/>
            <a:r>
              <a:rPr lang="de-DE" dirty="0"/>
              <a:t>l</a:t>
            </a:r>
            <a:r>
              <a:rPr dirty="0" err="1" smtClean="0"/>
              <a:t>ogisch</a:t>
            </a:r>
            <a:r>
              <a:rPr lang="de-DE" dirty="0" smtClean="0"/>
              <a:t> und objektiv</a:t>
            </a:r>
            <a:r>
              <a:rPr dirty="0" smtClean="0"/>
              <a:t> </a:t>
            </a:r>
            <a:r>
              <a:rPr dirty="0" err="1"/>
              <a:t>argumentieren</a:t>
            </a:r>
            <a:r>
              <a:rPr dirty="0"/>
              <a:t> </a:t>
            </a:r>
          </a:p>
        </p:txBody>
      </p:sp>
      <p:sp>
        <p:nvSpPr>
          <p:cNvPr id="51" name="Ergebnisse überzeugend darstellen"/>
          <p:cNvSpPr txBox="1"/>
          <p:nvPr/>
        </p:nvSpPr>
        <p:spPr>
          <a:xfrm>
            <a:off x="6687335" y="4827585"/>
            <a:ext cx="2188956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r>
              <a:rPr dirty="0" err="1"/>
              <a:t>Ergebnisse</a:t>
            </a:r>
            <a:r>
              <a:rPr dirty="0"/>
              <a:t> </a:t>
            </a:r>
            <a:r>
              <a:rPr dirty="0" err="1"/>
              <a:t>überzeugend</a:t>
            </a:r>
            <a:r>
              <a:rPr dirty="0"/>
              <a:t> </a:t>
            </a:r>
            <a:r>
              <a:rPr dirty="0" err="1"/>
              <a:t>darstellen</a:t>
            </a:r>
            <a:endParaRPr dirty="0"/>
          </a:p>
        </p:txBody>
      </p:sp>
      <p:sp>
        <p:nvSpPr>
          <p:cNvPr id="52" name="geeignete Methoden anwenden"/>
          <p:cNvSpPr txBox="1"/>
          <p:nvPr/>
        </p:nvSpPr>
        <p:spPr>
          <a:xfrm>
            <a:off x="5930429" y="3823564"/>
            <a:ext cx="2817293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r>
              <a:t>geeignete Methoden anwenden</a:t>
            </a:r>
          </a:p>
        </p:txBody>
      </p:sp>
      <p:sp>
        <p:nvSpPr>
          <p:cNvPr id="53" name="zielgerichtet recherchieren"/>
          <p:cNvSpPr txBox="1"/>
          <p:nvPr/>
        </p:nvSpPr>
        <p:spPr>
          <a:xfrm>
            <a:off x="2214682" y="405971"/>
            <a:ext cx="1876201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r>
              <a:t>zielgerichtet recherchieren </a:t>
            </a:r>
          </a:p>
        </p:txBody>
      </p:sp>
      <p:sp>
        <p:nvSpPr>
          <p:cNvPr id="54" name="Quellen kritisch auswerten"/>
          <p:cNvSpPr txBox="1"/>
          <p:nvPr/>
        </p:nvSpPr>
        <p:spPr>
          <a:xfrm>
            <a:off x="990263" y="1175397"/>
            <a:ext cx="2842671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r>
              <a:t>Quellen kritisch auswerten</a:t>
            </a:r>
          </a:p>
        </p:txBody>
      </p:sp>
      <p:sp>
        <p:nvSpPr>
          <p:cNvPr id="55" name="Untersuchungen durchführen"/>
          <p:cNvSpPr txBox="1"/>
          <p:nvPr/>
        </p:nvSpPr>
        <p:spPr>
          <a:xfrm>
            <a:off x="633585" y="1868322"/>
            <a:ext cx="2270914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r>
              <a:t>Untersuchungen durchführen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1" animBg="1" advAuto="0"/>
      <p:bldP spid="44" grpId="2" animBg="1" advAuto="0"/>
      <p:bldP spid="45" grpId="6" animBg="1" advAuto="0"/>
      <p:bldP spid="46" grpId="9" animBg="1" advAuto="0"/>
      <p:bldP spid="47" grpId="8" animBg="1" advAuto="0"/>
      <p:bldP spid="48" grpId="11" animBg="1" advAuto="0"/>
      <p:bldP spid="49" grpId="7" animBg="1" advAuto="0"/>
      <p:bldP spid="50" grpId="12" animBg="1" advAuto="0"/>
      <p:bldP spid="51" grpId="13" animBg="1" advAuto="0"/>
      <p:bldP spid="52" grpId="10" animBg="1" advAuto="0"/>
      <p:bldP spid="53" grpId="3" animBg="1" advAuto="0"/>
      <p:bldP spid="54" grpId="4" animBg="1" advAuto="0"/>
      <p:bldP spid="55" grpId="5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hteck"/>
          <p:cNvSpPr/>
          <p:nvPr/>
        </p:nvSpPr>
        <p:spPr>
          <a:xfrm>
            <a:off x="-20848" y="-40140"/>
            <a:ext cx="9203254" cy="6955838"/>
          </a:xfrm>
          <a:prstGeom prst="rect">
            <a:avLst/>
          </a:prstGeom>
          <a:solidFill>
            <a:srgbClr val="000000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5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8458" y="3345113"/>
            <a:ext cx="4782084" cy="3557864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Form"/>
          <p:cNvSpPr/>
          <p:nvPr/>
        </p:nvSpPr>
        <p:spPr>
          <a:xfrm>
            <a:off x="1323772" y="4329128"/>
            <a:ext cx="979752" cy="6475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19993" extrusionOk="0">
                <a:moveTo>
                  <a:pt x="121" y="8543"/>
                </a:moveTo>
                <a:cubicBezTo>
                  <a:pt x="-126" y="10372"/>
                  <a:pt x="-3" y="12317"/>
                  <a:pt x="557" y="14151"/>
                </a:cubicBezTo>
                <a:cubicBezTo>
                  <a:pt x="2050" y="19043"/>
                  <a:pt x="6088" y="21311"/>
                  <a:pt x="9559" y="19206"/>
                </a:cubicBezTo>
                <a:cubicBezTo>
                  <a:pt x="12539" y="17399"/>
                  <a:pt x="14221" y="12839"/>
                  <a:pt x="13559" y="8364"/>
                </a:cubicBezTo>
                <a:lnTo>
                  <a:pt x="13512" y="8048"/>
                </a:lnTo>
                <a:lnTo>
                  <a:pt x="13728" y="7944"/>
                </a:lnTo>
                <a:cubicBezTo>
                  <a:pt x="13737" y="7940"/>
                  <a:pt x="13745" y="7936"/>
                  <a:pt x="13753" y="7932"/>
                </a:cubicBezTo>
                <a:cubicBezTo>
                  <a:pt x="13760" y="7928"/>
                  <a:pt x="13767" y="7925"/>
                  <a:pt x="13773" y="7921"/>
                </a:cubicBezTo>
                <a:lnTo>
                  <a:pt x="21069" y="3495"/>
                </a:lnTo>
                <a:cubicBezTo>
                  <a:pt x="21225" y="3401"/>
                  <a:pt x="21347" y="3225"/>
                  <a:pt x="21410" y="3000"/>
                </a:cubicBezTo>
                <a:cubicBezTo>
                  <a:pt x="21474" y="2774"/>
                  <a:pt x="21473" y="2528"/>
                  <a:pt x="21405" y="2308"/>
                </a:cubicBezTo>
                <a:lnTo>
                  <a:pt x="20867" y="547"/>
                </a:lnTo>
                <a:cubicBezTo>
                  <a:pt x="20797" y="318"/>
                  <a:pt x="20668" y="150"/>
                  <a:pt x="20515" y="65"/>
                </a:cubicBezTo>
                <a:cubicBezTo>
                  <a:pt x="20363" y="-21"/>
                  <a:pt x="20187" y="-25"/>
                  <a:pt x="20025" y="73"/>
                </a:cubicBezTo>
                <a:lnTo>
                  <a:pt x="12729" y="4499"/>
                </a:lnTo>
                <a:cubicBezTo>
                  <a:pt x="12714" y="4508"/>
                  <a:pt x="12699" y="4518"/>
                  <a:pt x="12684" y="4530"/>
                </a:cubicBezTo>
                <a:cubicBezTo>
                  <a:pt x="12670" y="4541"/>
                  <a:pt x="12656" y="4553"/>
                  <a:pt x="12642" y="4565"/>
                </a:cubicBezTo>
                <a:lnTo>
                  <a:pt x="12441" y="4741"/>
                </a:lnTo>
                <a:lnTo>
                  <a:pt x="12297" y="4477"/>
                </a:lnTo>
                <a:cubicBezTo>
                  <a:pt x="10387" y="950"/>
                  <a:pt x="7034" y="-289"/>
                  <a:pt x="4142" y="1465"/>
                </a:cubicBezTo>
                <a:cubicBezTo>
                  <a:pt x="1974" y="2780"/>
                  <a:pt x="533" y="5496"/>
                  <a:pt x="121" y="8543"/>
                </a:cubicBezTo>
                <a:close/>
                <a:moveTo>
                  <a:pt x="1519" y="8961"/>
                </a:moveTo>
                <a:cubicBezTo>
                  <a:pt x="1584" y="8470"/>
                  <a:pt x="1684" y="7984"/>
                  <a:pt x="1818" y="7510"/>
                </a:cubicBezTo>
                <a:cubicBezTo>
                  <a:pt x="2354" y="5612"/>
                  <a:pt x="3381" y="4123"/>
                  <a:pt x="4709" y="3318"/>
                </a:cubicBezTo>
                <a:cubicBezTo>
                  <a:pt x="7454" y="1653"/>
                  <a:pt x="10649" y="3446"/>
                  <a:pt x="11830" y="7315"/>
                </a:cubicBezTo>
                <a:cubicBezTo>
                  <a:pt x="12299" y="8854"/>
                  <a:pt x="12381" y="10493"/>
                  <a:pt x="12136" y="12014"/>
                </a:cubicBezTo>
                <a:cubicBezTo>
                  <a:pt x="11766" y="14318"/>
                  <a:pt x="10646" y="16350"/>
                  <a:pt x="8992" y="17353"/>
                </a:cubicBezTo>
                <a:cubicBezTo>
                  <a:pt x="6247" y="19018"/>
                  <a:pt x="3054" y="17226"/>
                  <a:pt x="1873" y="13356"/>
                </a:cubicBezTo>
                <a:cubicBezTo>
                  <a:pt x="1444" y="11952"/>
                  <a:pt x="1325" y="10433"/>
                  <a:pt x="1519" y="8961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0" name="Chemie"/>
          <p:cNvSpPr txBox="1"/>
          <p:nvPr/>
        </p:nvSpPr>
        <p:spPr>
          <a:xfrm>
            <a:off x="1349992" y="3625472"/>
            <a:ext cx="1881807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lnSpc>
                <a:spcPct val="150000"/>
              </a:lnSpc>
              <a:defRPr sz="2600">
                <a:solidFill>
                  <a:srgbClr val="FFFFFF"/>
                </a:solidFill>
              </a:defRPr>
            </a:lvl1pPr>
          </a:lstStyle>
          <a:p>
            <a:r>
              <a:rPr dirty="0" err="1"/>
              <a:t>Chemie</a:t>
            </a:r>
            <a:endParaRPr dirty="0"/>
          </a:p>
        </p:txBody>
      </p:sp>
      <p:sp>
        <p:nvSpPr>
          <p:cNvPr id="61" name="Form"/>
          <p:cNvSpPr/>
          <p:nvPr/>
        </p:nvSpPr>
        <p:spPr>
          <a:xfrm rot="11599890">
            <a:off x="4103387" y="3369016"/>
            <a:ext cx="961947" cy="6358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19993" extrusionOk="0">
                <a:moveTo>
                  <a:pt x="121" y="11449"/>
                </a:moveTo>
                <a:cubicBezTo>
                  <a:pt x="-126" y="9620"/>
                  <a:pt x="-3" y="7675"/>
                  <a:pt x="557" y="5841"/>
                </a:cubicBezTo>
                <a:cubicBezTo>
                  <a:pt x="2050" y="949"/>
                  <a:pt x="6088" y="-1319"/>
                  <a:pt x="9559" y="786"/>
                </a:cubicBezTo>
                <a:cubicBezTo>
                  <a:pt x="12539" y="2593"/>
                  <a:pt x="14221" y="7153"/>
                  <a:pt x="13559" y="11628"/>
                </a:cubicBezTo>
                <a:lnTo>
                  <a:pt x="13512" y="11944"/>
                </a:lnTo>
                <a:lnTo>
                  <a:pt x="13728" y="12048"/>
                </a:lnTo>
                <a:cubicBezTo>
                  <a:pt x="13737" y="12052"/>
                  <a:pt x="13745" y="12056"/>
                  <a:pt x="13753" y="12060"/>
                </a:cubicBezTo>
                <a:cubicBezTo>
                  <a:pt x="13760" y="12064"/>
                  <a:pt x="13767" y="12067"/>
                  <a:pt x="13773" y="12071"/>
                </a:cubicBezTo>
                <a:lnTo>
                  <a:pt x="21069" y="16497"/>
                </a:lnTo>
                <a:cubicBezTo>
                  <a:pt x="21225" y="16591"/>
                  <a:pt x="21347" y="16767"/>
                  <a:pt x="21410" y="16992"/>
                </a:cubicBezTo>
                <a:cubicBezTo>
                  <a:pt x="21474" y="17218"/>
                  <a:pt x="21473" y="17464"/>
                  <a:pt x="21405" y="17684"/>
                </a:cubicBezTo>
                <a:lnTo>
                  <a:pt x="20867" y="19445"/>
                </a:lnTo>
                <a:cubicBezTo>
                  <a:pt x="20797" y="19674"/>
                  <a:pt x="20668" y="19842"/>
                  <a:pt x="20515" y="19927"/>
                </a:cubicBezTo>
                <a:cubicBezTo>
                  <a:pt x="20363" y="20013"/>
                  <a:pt x="20187" y="20017"/>
                  <a:pt x="20025" y="19919"/>
                </a:cubicBezTo>
                <a:lnTo>
                  <a:pt x="12729" y="15493"/>
                </a:lnTo>
                <a:cubicBezTo>
                  <a:pt x="12714" y="15484"/>
                  <a:pt x="12699" y="15474"/>
                  <a:pt x="12684" y="15462"/>
                </a:cubicBezTo>
                <a:cubicBezTo>
                  <a:pt x="12670" y="15451"/>
                  <a:pt x="12656" y="15439"/>
                  <a:pt x="12642" y="15427"/>
                </a:cubicBezTo>
                <a:lnTo>
                  <a:pt x="12441" y="15251"/>
                </a:lnTo>
                <a:lnTo>
                  <a:pt x="12297" y="15515"/>
                </a:lnTo>
                <a:cubicBezTo>
                  <a:pt x="10387" y="19042"/>
                  <a:pt x="7034" y="20281"/>
                  <a:pt x="4142" y="18527"/>
                </a:cubicBezTo>
                <a:cubicBezTo>
                  <a:pt x="1974" y="17212"/>
                  <a:pt x="533" y="14496"/>
                  <a:pt x="121" y="11449"/>
                </a:cubicBezTo>
                <a:close/>
                <a:moveTo>
                  <a:pt x="1519" y="11031"/>
                </a:moveTo>
                <a:cubicBezTo>
                  <a:pt x="1584" y="11522"/>
                  <a:pt x="1684" y="12008"/>
                  <a:pt x="1818" y="12482"/>
                </a:cubicBezTo>
                <a:cubicBezTo>
                  <a:pt x="2354" y="14380"/>
                  <a:pt x="3381" y="15869"/>
                  <a:pt x="4709" y="16674"/>
                </a:cubicBezTo>
                <a:cubicBezTo>
                  <a:pt x="7454" y="18339"/>
                  <a:pt x="10649" y="16546"/>
                  <a:pt x="11830" y="12677"/>
                </a:cubicBezTo>
                <a:cubicBezTo>
                  <a:pt x="12299" y="11138"/>
                  <a:pt x="12381" y="9499"/>
                  <a:pt x="12136" y="7978"/>
                </a:cubicBezTo>
                <a:cubicBezTo>
                  <a:pt x="11766" y="5674"/>
                  <a:pt x="10646" y="3642"/>
                  <a:pt x="8992" y="2639"/>
                </a:cubicBezTo>
                <a:cubicBezTo>
                  <a:pt x="6247" y="974"/>
                  <a:pt x="3054" y="2766"/>
                  <a:pt x="1873" y="6636"/>
                </a:cubicBezTo>
                <a:cubicBezTo>
                  <a:pt x="1444" y="8040"/>
                  <a:pt x="1325" y="9559"/>
                  <a:pt x="1519" y="11031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2" name="Form"/>
          <p:cNvSpPr/>
          <p:nvPr/>
        </p:nvSpPr>
        <p:spPr>
          <a:xfrm>
            <a:off x="4775034" y="5950563"/>
            <a:ext cx="988380" cy="6533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19993" extrusionOk="0">
                <a:moveTo>
                  <a:pt x="121" y="8543"/>
                </a:moveTo>
                <a:cubicBezTo>
                  <a:pt x="-126" y="10372"/>
                  <a:pt x="-3" y="12317"/>
                  <a:pt x="557" y="14151"/>
                </a:cubicBezTo>
                <a:cubicBezTo>
                  <a:pt x="2050" y="19043"/>
                  <a:pt x="6088" y="21311"/>
                  <a:pt x="9559" y="19206"/>
                </a:cubicBezTo>
                <a:cubicBezTo>
                  <a:pt x="12539" y="17399"/>
                  <a:pt x="14221" y="12839"/>
                  <a:pt x="13559" y="8364"/>
                </a:cubicBezTo>
                <a:lnTo>
                  <a:pt x="13512" y="8048"/>
                </a:lnTo>
                <a:lnTo>
                  <a:pt x="13728" y="7944"/>
                </a:lnTo>
                <a:cubicBezTo>
                  <a:pt x="13737" y="7940"/>
                  <a:pt x="13745" y="7936"/>
                  <a:pt x="13753" y="7932"/>
                </a:cubicBezTo>
                <a:cubicBezTo>
                  <a:pt x="13760" y="7928"/>
                  <a:pt x="13767" y="7925"/>
                  <a:pt x="13773" y="7921"/>
                </a:cubicBezTo>
                <a:lnTo>
                  <a:pt x="21069" y="3495"/>
                </a:lnTo>
                <a:cubicBezTo>
                  <a:pt x="21225" y="3401"/>
                  <a:pt x="21347" y="3225"/>
                  <a:pt x="21410" y="3000"/>
                </a:cubicBezTo>
                <a:cubicBezTo>
                  <a:pt x="21474" y="2774"/>
                  <a:pt x="21473" y="2528"/>
                  <a:pt x="21405" y="2308"/>
                </a:cubicBezTo>
                <a:lnTo>
                  <a:pt x="20867" y="547"/>
                </a:lnTo>
                <a:cubicBezTo>
                  <a:pt x="20797" y="318"/>
                  <a:pt x="20668" y="150"/>
                  <a:pt x="20515" y="65"/>
                </a:cubicBezTo>
                <a:cubicBezTo>
                  <a:pt x="20363" y="-21"/>
                  <a:pt x="20187" y="-25"/>
                  <a:pt x="20025" y="73"/>
                </a:cubicBezTo>
                <a:lnTo>
                  <a:pt x="12729" y="4499"/>
                </a:lnTo>
                <a:cubicBezTo>
                  <a:pt x="12714" y="4508"/>
                  <a:pt x="12699" y="4518"/>
                  <a:pt x="12684" y="4530"/>
                </a:cubicBezTo>
                <a:cubicBezTo>
                  <a:pt x="12670" y="4541"/>
                  <a:pt x="12656" y="4553"/>
                  <a:pt x="12642" y="4565"/>
                </a:cubicBezTo>
                <a:lnTo>
                  <a:pt x="12441" y="4741"/>
                </a:lnTo>
                <a:lnTo>
                  <a:pt x="12297" y="4477"/>
                </a:lnTo>
                <a:cubicBezTo>
                  <a:pt x="10387" y="950"/>
                  <a:pt x="7034" y="-289"/>
                  <a:pt x="4142" y="1465"/>
                </a:cubicBezTo>
                <a:cubicBezTo>
                  <a:pt x="1974" y="2780"/>
                  <a:pt x="533" y="5496"/>
                  <a:pt x="121" y="8543"/>
                </a:cubicBezTo>
                <a:close/>
                <a:moveTo>
                  <a:pt x="1519" y="8961"/>
                </a:moveTo>
                <a:cubicBezTo>
                  <a:pt x="1584" y="8470"/>
                  <a:pt x="1684" y="7984"/>
                  <a:pt x="1818" y="7510"/>
                </a:cubicBezTo>
                <a:cubicBezTo>
                  <a:pt x="2354" y="5612"/>
                  <a:pt x="3381" y="4123"/>
                  <a:pt x="4709" y="3318"/>
                </a:cubicBezTo>
                <a:cubicBezTo>
                  <a:pt x="7454" y="1653"/>
                  <a:pt x="10649" y="3446"/>
                  <a:pt x="11830" y="7315"/>
                </a:cubicBezTo>
                <a:cubicBezTo>
                  <a:pt x="12299" y="8854"/>
                  <a:pt x="12381" y="10493"/>
                  <a:pt x="12136" y="12014"/>
                </a:cubicBezTo>
                <a:cubicBezTo>
                  <a:pt x="11766" y="14318"/>
                  <a:pt x="10646" y="16350"/>
                  <a:pt x="8992" y="17353"/>
                </a:cubicBezTo>
                <a:cubicBezTo>
                  <a:pt x="6247" y="19018"/>
                  <a:pt x="3054" y="17226"/>
                  <a:pt x="1873" y="13356"/>
                </a:cubicBezTo>
                <a:cubicBezTo>
                  <a:pt x="1444" y="11952"/>
                  <a:pt x="1325" y="10433"/>
                  <a:pt x="1519" y="8961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3" name="Physik"/>
          <p:cNvSpPr txBox="1"/>
          <p:nvPr/>
        </p:nvSpPr>
        <p:spPr>
          <a:xfrm>
            <a:off x="3435609" y="2592491"/>
            <a:ext cx="2043294" cy="6924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lnSpc>
                <a:spcPct val="150000"/>
              </a:lnSpc>
              <a:defRPr sz="2600">
                <a:solidFill>
                  <a:srgbClr val="FFFFFF"/>
                </a:solidFill>
              </a:defRPr>
            </a:lvl1pPr>
          </a:lstStyle>
          <a:p>
            <a:r>
              <a:rPr lang="de-DE" dirty="0" smtClean="0"/>
              <a:t>Geographie</a:t>
            </a:r>
            <a:endParaRPr dirty="0"/>
          </a:p>
        </p:txBody>
      </p:sp>
      <p:sp>
        <p:nvSpPr>
          <p:cNvPr id="64" name="Mathematik"/>
          <p:cNvSpPr txBox="1"/>
          <p:nvPr/>
        </p:nvSpPr>
        <p:spPr>
          <a:xfrm>
            <a:off x="5450156" y="4598286"/>
            <a:ext cx="3384376" cy="6924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lnSpc>
                <a:spcPct val="150000"/>
              </a:lnSpc>
              <a:defRPr sz="2600">
                <a:solidFill>
                  <a:srgbClr val="FFFFFF"/>
                </a:solidFill>
              </a:defRPr>
            </a:lvl1pPr>
          </a:lstStyle>
          <a:p>
            <a:r>
              <a:rPr lang="de-DE" dirty="0" smtClean="0"/>
              <a:t>Sprachwissenschaft</a:t>
            </a:r>
            <a:endParaRPr dirty="0"/>
          </a:p>
        </p:txBody>
      </p:sp>
      <p:sp>
        <p:nvSpPr>
          <p:cNvPr id="65" name="Geographie"/>
          <p:cNvSpPr txBox="1"/>
          <p:nvPr/>
        </p:nvSpPr>
        <p:spPr>
          <a:xfrm>
            <a:off x="4211161" y="5244256"/>
            <a:ext cx="2935659" cy="1211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lnSpc>
                <a:spcPct val="150000"/>
              </a:lnSpc>
              <a:defRPr sz="2600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 smtClean="0"/>
              <a:t>Wirtschaft und Recht</a:t>
            </a:r>
            <a:endParaRPr dirty="0"/>
          </a:p>
        </p:txBody>
      </p:sp>
      <p:sp>
        <p:nvSpPr>
          <p:cNvPr id="66" name="Form"/>
          <p:cNvSpPr/>
          <p:nvPr/>
        </p:nvSpPr>
        <p:spPr>
          <a:xfrm rot="4069618">
            <a:off x="506772" y="2035619"/>
            <a:ext cx="937443" cy="6196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19993" extrusionOk="0">
                <a:moveTo>
                  <a:pt x="121" y="8543"/>
                </a:moveTo>
                <a:cubicBezTo>
                  <a:pt x="-126" y="10372"/>
                  <a:pt x="-3" y="12317"/>
                  <a:pt x="557" y="14151"/>
                </a:cubicBezTo>
                <a:cubicBezTo>
                  <a:pt x="2050" y="19043"/>
                  <a:pt x="6088" y="21311"/>
                  <a:pt x="9559" y="19206"/>
                </a:cubicBezTo>
                <a:cubicBezTo>
                  <a:pt x="12539" y="17399"/>
                  <a:pt x="14221" y="12839"/>
                  <a:pt x="13559" y="8364"/>
                </a:cubicBezTo>
                <a:lnTo>
                  <a:pt x="13512" y="8048"/>
                </a:lnTo>
                <a:lnTo>
                  <a:pt x="13728" y="7944"/>
                </a:lnTo>
                <a:cubicBezTo>
                  <a:pt x="13737" y="7940"/>
                  <a:pt x="13745" y="7936"/>
                  <a:pt x="13753" y="7932"/>
                </a:cubicBezTo>
                <a:cubicBezTo>
                  <a:pt x="13760" y="7928"/>
                  <a:pt x="13767" y="7925"/>
                  <a:pt x="13773" y="7921"/>
                </a:cubicBezTo>
                <a:lnTo>
                  <a:pt x="21069" y="3495"/>
                </a:lnTo>
                <a:cubicBezTo>
                  <a:pt x="21225" y="3401"/>
                  <a:pt x="21347" y="3225"/>
                  <a:pt x="21410" y="3000"/>
                </a:cubicBezTo>
                <a:cubicBezTo>
                  <a:pt x="21474" y="2774"/>
                  <a:pt x="21473" y="2528"/>
                  <a:pt x="21405" y="2308"/>
                </a:cubicBezTo>
                <a:lnTo>
                  <a:pt x="20867" y="547"/>
                </a:lnTo>
                <a:cubicBezTo>
                  <a:pt x="20797" y="318"/>
                  <a:pt x="20668" y="150"/>
                  <a:pt x="20515" y="65"/>
                </a:cubicBezTo>
                <a:cubicBezTo>
                  <a:pt x="20363" y="-21"/>
                  <a:pt x="20187" y="-25"/>
                  <a:pt x="20025" y="73"/>
                </a:cubicBezTo>
                <a:lnTo>
                  <a:pt x="12729" y="4499"/>
                </a:lnTo>
                <a:cubicBezTo>
                  <a:pt x="12714" y="4508"/>
                  <a:pt x="12699" y="4518"/>
                  <a:pt x="12684" y="4530"/>
                </a:cubicBezTo>
                <a:cubicBezTo>
                  <a:pt x="12670" y="4541"/>
                  <a:pt x="12656" y="4553"/>
                  <a:pt x="12642" y="4565"/>
                </a:cubicBezTo>
                <a:lnTo>
                  <a:pt x="12441" y="4741"/>
                </a:lnTo>
                <a:lnTo>
                  <a:pt x="12297" y="4477"/>
                </a:lnTo>
                <a:cubicBezTo>
                  <a:pt x="10387" y="950"/>
                  <a:pt x="7034" y="-289"/>
                  <a:pt x="4142" y="1465"/>
                </a:cubicBezTo>
                <a:cubicBezTo>
                  <a:pt x="1974" y="2780"/>
                  <a:pt x="533" y="5496"/>
                  <a:pt x="121" y="8543"/>
                </a:cubicBezTo>
                <a:close/>
                <a:moveTo>
                  <a:pt x="1519" y="8961"/>
                </a:moveTo>
                <a:cubicBezTo>
                  <a:pt x="1584" y="8470"/>
                  <a:pt x="1684" y="7984"/>
                  <a:pt x="1818" y="7510"/>
                </a:cubicBezTo>
                <a:cubicBezTo>
                  <a:pt x="2354" y="5612"/>
                  <a:pt x="3381" y="4123"/>
                  <a:pt x="4709" y="3318"/>
                </a:cubicBezTo>
                <a:cubicBezTo>
                  <a:pt x="7454" y="1653"/>
                  <a:pt x="10649" y="3446"/>
                  <a:pt x="11830" y="7315"/>
                </a:cubicBezTo>
                <a:cubicBezTo>
                  <a:pt x="12299" y="8854"/>
                  <a:pt x="12381" y="10493"/>
                  <a:pt x="12136" y="12014"/>
                </a:cubicBezTo>
                <a:cubicBezTo>
                  <a:pt x="11766" y="14318"/>
                  <a:pt x="10646" y="16350"/>
                  <a:pt x="8992" y="17353"/>
                </a:cubicBezTo>
                <a:cubicBezTo>
                  <a:pt x="6247" y="19018"/>
                  <a:pt x="3054" y="17226"/>
                  <a:pt x="1873" y="13356"/>
                </a:cubicBezTo>
                <a:cubicBezTo>
                  <a:pt x="1444" y="11952"/>
                  <a:pt x="1325" y="10433"/>
                  <a:pt x="1519" y="8961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7" name="Psychologie"/>
          <p:cNvSpPr txBox="1"/>
          <p:nvPr/>
        </p:nvSpPr>
        <p:spPr>
          <a:xfrm>
            <a:off x="412543" y="2780481"/>
            <a:ext cx="2398266" cy="611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lnSpc>
                <a:spcPct val="150000"/>
              </a:lnSpc>
              <a:defRPr sz="2600">
                <a:solidFill>
                  <a:srgbClr val="FFFFFF"/>
                </a:solidFill>
              </a:defRPr>
            </a:lvl1pPr>
          </a:lstStyle>
          <a:p>
            <a:r>
              <a:rPr lang="de-DE" dirty="0" smtClean="0"/>
              <a:t>Ethik</a:t>
            </a:r>
            <a:endParaRPr dirty="0"/>
          </a:p>
        </p:txBody>
      </p:sp>
      <p:sp>
        <p:nvSpPr>
          <p:cNvPr id="68" name="Form"/>
          <p:cNvSpPr/>
          <p:nvPr/>
        </p:nvSpPr>
        <p:spPr>
          <a:xfrm rot="6455418">
            <a:off x="6132864" y="2298318"/>
            <a:ext cx="961947" cy="6358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19993" extrusionOk="0">
                <a:moveTo>
                  <a:pt x="121" y="11449"/>
                </a:moveTo>
                <a:cubicBezTo>
                  <a:pt x="-126" y="9620"/>
                  <a:pt x="-3" y="7675"/>
                  <a:pt x="557" y="5841"/>
                </a:cubicBezTo>
                <a:cubicBezTo>
                  <a:pt x="2050" y="949"/>
                  <a:pt x="6088" y="-1319"/>
                  <a:pt x="9559" y="786"/>
                </a:cubicBezTo>
                <a:cubicBezTo>
                  <a:pt x="12539" y="2593"/>
                  <a:pt x="14221" y="7153"/>
                  <a:pt x="13559" y="11628"/>
                </a:cubicBezTo>
                <a:lnTo>
                  <a:pt x="13512" y="11944"/>
                </a:lnTo>
                <a:lnTo>
                  <a:pt x="13728" y="12048"/>
                </a:lnTo>
                <a:cubicBezTo>
                  <a:pt x="13737" y="12052"/>
                  <a:pt x="13745" y="12056"/>
                  <a:pt x="13753" y="12060"/>
                </a:cubicBezTo>
                <a:cubicBezTo>
                  <a:pt x="13760" y="12064"/>
                  <a:pt x="13767" y="12067"/>
                  <a:pt x="13773" y="12071"/>
                </a:cubicBezTo>
                <a:lnTo>
                  <a:pt x="21069" y="16497"/>
                </a:lnTo>
                <a:cubicBezTo>
                  <a:pt x="21225" y="16591"/>
                  <a:pt x="21347" y="16767"/>
                  <a:pt x="21410" y="16992"/>
                </a:cubicBezTo>
                <a:cubicBezTo>
                  <a:pt x="21474" y="17218"/>
                  <a:pt x="21473" y="17464"/>
                  <a:pt x="21405" y="17684"/>
                </a:cubicBezTo>
                <a:lnTo>
                  <a:pt x="20867" y="19445"/>
                </a:lnTo>
                <a:cubicBezTo>
                  <a:pt x="20797" y="19674"/>
                  <a:pt x="20668" y="19842"/>
                  <a:pt x="20515" y="19927"/>
                </a:cubicBezTo>
                <a:cubicBezTo>
                  <a:pt x="20363" y="20013"/>
                  <a:pt x="20187" y="20017"/>
                  <a:pt x="20025" y="19919"/>
                </a:cubicBezTo>
                <a:lnTo>
                  <a:pt x="12729" y="15493"/>
                </a:lnTo>
                <a:cubicBezTo>
                  <a:pt x="12714" y="15484"/>
                  <a:pt x="12699" y="15474"/>
                  <a:pt x="12684" y="15462"/>
                </a:cubicBezTo>
                <a:cubicBezTo>
                  <a:pt x="12670" y="15451"/>
                  <a:pt x="12656" y="15439"/>
                  <a:pt x="12642" y="15427"/>
                </a:cubicBezTo>
                <a:lnTo>
                  <a:pt x="12441" y="15251"/>
                </a:lnTo>
                <a:lnTo>
                  <a:pt x="12297" y="15515"/>
                </a:lnTo>
                <a:cubicBezTo>
                  <a:pt x="10387" y="19042"/>
                  <a:pt x="7034" y="20281"/>
                  <a:pt x="4142" y="18527"/>
                </a:cubicBezTo>
                <a:cubicBezTo>
                  <a:pt x="1974" y="17212"/>
                  <a:pt x="533" y="14496"/>
                  <a:pt x="121" y="11449"/>
                </a:cubicBezTo>
                <a:close/>
                <a:moveTo>
                  <a:pt x="1519" y="11031"/>
                </a:moveTo>
                <a:cubicBezTo>
                  <a:pt x="1584" y="11522"/>
                  <a:pt x="1684" y="12008"/>
                  <a:pt x="1818" y="12482"/>
                </a:cubicBezTo>
                <a:cubicBezTo>
                  <a:pt x="2354" y="14380"/>
                  <a:pt x="3381" y="15869"/>
                  <a:pt x="4709" y="16674"/>
                </a:cubicBezTo>
                <a:cubicBezTo>
                  <a:pt x="7454" y="18339"/>
                  <a:pt x="10649" y="16546"/>
                  <a:pt x="11830" y="12677"/>
                </a:cubicBezTo>
                <a:cubicBezTo>
                  <a:pt x="12299" y="11138"/>
                  <a:pt x="12381" y="9499"/>
                  <a:pt x="12136" y="7978"/>
                </a:cubicBezTo>
                <a:cubicBezTo>
                  <a:pt x="11766" y="5674"/>
                  <a:pt x="10646" y="3642"/>
                  <a:pt x="8992" y="2639"/>
                </a:cubicBezTo>
                <a:cubicBezTo>
                  <a:pt x="6247" y="974"/>
                  <a:pt x="3054" y="2766"/>
                  <a:pt x="1873" y="6636"/>
                </a:cubicBezTo>
                <a:cubicBezTo>
                  <a:pt x="1444" y="8040"/>
                  <a:pt x="1325" y="9559"/>
                  <a:pt x="1519" y="11031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9" name="Sprachwissenschaft"/>
          <p:cNvSpPr txBox="1"/>
          <p:nvPr/>
        </p:nvSpPr>
        <p:spPr>
          <a:xfrm>
            <a:off x="5450156" y="3022834"/>
            <a:ext cx="3542836" cy="611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lnSpc>
                <a:spcPct val="150000"/>
              </a:lnSpc>
              <a:defRPr sz="2600">
                <a:solidFill>
                  <a:srgbClr val="FFFFFF"/>
                </a:solidFill>
              </a:defRPr>
            </a:lvl1pPr>
          </a:lstStyle>
          <a:p>
            <a:r>
              <a:rPr lang="de-DE" dirty="0" smtClean="0"/>
              <a:t>Religionslehre</a:t>
            </a:r>
            <a:endParaRPr dirty="0"/>
          </a:p>
        </p:txBody>
      </p:sp>
      <p:sp>
        <p:nvSpPr>
          <p:cNvPr id="70" name="Form"/>
          <p:cNvSpPr/>
          <p:nvPr/>
        </p:nvSpPr>
        <p:spPr>
          <a:xfrm rot="6455418">
            <a:off x="7187059" y="3786312"/>
            <a:ext cx="961947" cy="6358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19993" extrusionOk="0">
                <a:moveTo>
                  <a:pt x="121" y="11449"/>
                </a:moveTo>
                <a:cubicBezTo>
                  <a:pt x="-126" y="9620"/>
                  <a:pt x="-3" y="7675"/>
                  <a:pt x="557" y="5841"/>
                </a:cubicBezTo>
                <a:cubicBezTo>
                  <a:pt x="2050" y="949"/>
                  <a:pt x="6088" y="-1319"/>
                  <a:pt x="9559" y="786"/>
                </a:cubicBezTo>
                <a:cubicBezTo>
                  <a:pt x="12539" y="2593"/>
                  <a:pt x="14221" y="7153"/>
                  <a:pt x="13559" y="11628"/>
                </a:cubicBezTo>
                <a:lnTo>
                  <a:pt x="13512" y="11944"/>
                </a:lnTo>
                <a:lnTo>
                  <a:pt x="13728" y="12048"/>
                </a:lnTo>
                <a:cubicBezTo>
                  <a:pt x="13737" y="12052"/>
                  <a:pt x="13745" y="12056"/>
                  <a:pt x="13753" y="12060"/>
                </a:cubicBezTo>
                <a:cubicBezTo>
                  <a:pt x="13760" y="12064"/>
                  <a:pt x="13767" y="12067"/>
                  <a:pt x="13773" y="12071"/>
                </a:cubicBezTo>
                <a:lnTo>
                  <a:pt x="21069" y="16497"/>
                </a:lnTo>
                <a:cubicBezTo>
                  <a:pt x="21225" y="16591"/>
                  <a:pt x="21347" y="16767"/>
                  <a:pt x="21410" y="16992"/>
                </a:cubicBezTo>
                <a:cubicBezTo>
                  <a:pt x="21474" y="17218"/>
                  <a:pt x="21473" y="17464"/>
                  <a:pt x="21405" y="17684"/>
                </a:cubicBezTo>
                <a:lnTo>
                  <a:pt x="20867" y="19445"/>
                </a:lnTo>
                <a:cubicBezTo>
                  <a:pt x="20797" y="19674"/>
                  <a:pt x="20668" y="19842"/>
                  <a:pt x="20515" y="19927"/>
                </a:cubicBezTo>
                <a:cubicBezTo>
                  <a:pt x="20363" y="20013"/>
                  <a:pt x="20187" y="20017"/>
                  <a:pt x="20025" y="19919"/>
                </a:cubicBezTo>
                <a:lnTo>
                  <a:pt x="12729" y="15493"/>
                </a:lnTo>
                <a:cubicBezTo>
                  <a:pt x="12714" y="15484"/>
                  <a:pt x="12699" y="15474"/>
                  <a:pt x="12684" y="15462"/>
                </a:cubicBezTo>
                <a:cubicBezTo>
                  <a:pt x="12670" y="15451"/>
                  <a:pt x="12656" y="15439"/>
                  <a:pt x="12642" y="15427"/>
                </a:cubicBezTo>
                <a:lnTo>
                  <a:pt x="12441" y="15251"/>
                </a:lnTo>
                <a:lnTo>
                  <a:pt x="12297" y="15515"/>
                </a:lnTo>
                <a:cubicBezTo>
                  <a:pt x="10387" y="19042"/>
                  <a:pt x="7034" y="20281"/>
                  <a:pt x="4142" y="18527"/>
                </a:cubicBezTo>
                <a:cubicBezTo>
                  <a:pt x="1974" y="17212"/>
                  <a:pt x="533" y="14496"/>
                  <a:pt x="121" y="11449"/>
                </a:cubicBezTo>
                <a:close/>
                <a:moveTo>
                  <a:pt x="1519" y="11031"/>
                </a:moveTo>
                <a:cubicBezTo>
                  <a:pt x="1584" y="11522"/>
                  <a:pt x="1684" y="12008"/>
                  <a:pt x="1818" y="12482"/>
                </a:cubicBezTo>
                <a:cubicBezTo>
                  <a:pt x="2354" y="14380"/>
                  <a:pt x="3381" y="15869"/>
                  <a:pt x="4709" y="16674"/>
                </a:cubicBezTo>
                <a:cubicBezTo>
                  <a:pt x="7454" y="18339"/>
                  <a:pt x="10649" y="16546"/>
                  <a:pt x="11830" y="12677"/>
                </a:cubicBezTo>
                <a:cubicBezTo>
                  <a:pt x="12299" y="11138"/>
                  <a:pt x="12381" y="9499"/>
                  <a:pt x="12136" y="7978"/>
                </a:cubicBezTo>
                <a:cubicBezTo>
                  <a:pt x="11766" y="5674"/>
                  <a:pt x="10646" y="3642"/>
                  <a:pt x="8992" y="2639"/>
                </a:cubicBezTo>
                <a:cubicBezTo>
                  <a:pt x="6247" y="974"/>
                  <a:pt x="3054" y="2766"/>
                  <a:pt x="1873" y="6636"/>
                </a:cubicBezTo>
                <a:cubicBezTo>
                  <a:pt x="1444" y="8040"/>
                  <a:pt x="1325" y="9559"/>
                  <a:pt x="1519" y="11031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1" name="Zur Lösung des Falls werden die…"/>
          <p:cNvSpPr txBox="1"/>
          <p:nvPr/>
        </p:nvSpPr>
        <p:spPr>
          <a:xfrm>
            <a:off x="315912" y="223838"/>
            <a:ext cx="8543727" cy="1348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700">
                <a:solidFill>
                  <a:srgbClr val="FFFFFF"/>
                </a:solidFill>
              </a:defRPr>
            </a:pPr>
            <a:r>
              <a:rPr dirty="0" err="1"/>
              <a:t>Zur</a:t>
            </a:r>
            <a:r>
              <a:rPr dirty="0"/>
              <a:t> </a:t>
            </a:r>
            <a:r>
              <a:rPr dirty="0" err="1"/>
              <a:t>Lösung</a:t>
            </a:r>
            <a:r>
              <a:rPr dirty="0"/>
              <a:t> des Falls </a:t>
            </a:r>
            <a:r>
              <a:rPr dirty="0" err="1"/>
              <a:t>werden</a:t>
            </a:r>
            <a:r>
              <a:rPr dirty="0"/>
              <a:t> die </a:t>
            </a:r>
          </a:p>
          <a:p>
            <a:pPr>
              <a:defRPr sz="2700">
                <a:solidFill>
                  <a:srgbClr val="FFFFFF"/>
                </a:solidFill>
              </a:defRPr>
            </a:pPr>
            <a:r>
              <a:rPr b="1" dirty="0" err="1"/>
              <a:t>Perspektiven</a:t>
            </a:r>
            <a:r>
              <a:rPr b="1" dirty="0"/>
              <a:t> und </a:t>
            </a:r>
            <a:r>
              <a:rPr b="1" dirty="0" err="1"/>
              <a:t>Methoden</a:t>
            </a:r>
            <a:r>
              <a:rPr b="1" dirty="0"/>
              <a:t> </a:t>
            </a:r>
          </a:p>
          <a:p>
            <a:pPr>
              <a:defRPr sz="2700">
                <a:solidFill>
                  <a:srgbClr val="FFFFFF"/>
                </a:solidFill>
              </a:defRPr>
            </a:pPr>
            <a:r>
              <a:rPr b="1" dirty="0" err="1"/>
              <a:t>verschiedener</a:t>
            </a:r>
            <a:r>
              <a:rPr b="1" dirty="0"/>
              <a:t> </a:t>
            </a:r>
            <a:r>
              <a:rPr b="1" dirty="0" err="1"/>
              <a:t>Wissenschaften</a:t>
            </a:r>
            <a:r>
              <a:rPr dirty="0"/>
              <a:t> </a:t>
            </a:r>
            <a:r>
              <a:rPr dirty="0" err="1"/>
              <a:t>nötig</a:t>
            </a:r>
            <a:r>
              <a:rPr dirty="0"/>
              <a:t> sein:</a:t>
            </a:r>
          </a:p>
        </p:txBody>
      </p:sp>
      <p:sp>
        <p:nvSpPr>
          <p:cNvPr id="72" name="Form"/>
          <p:cNvSpPr/>
          <p:nvPr/>
        </p:nvSpPr>
        <p:spPr>
          <a:xfrm rot="6455418">
            <a:off x="7996154" y="5616563"/>
            <a:ext cx="961947" cy="6358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19993" extrusionOk="0">
                <a:moveTo>
                  <a:pt x="121" y="11449"/>
                </a:moveTo>
                <a:cubicBezTo>
                  <a:pt x="-126" y="9620"/>
                  <a:pt x="-3" y="7675"/>
                  <a:pt x="557" y="5841"/>
                </a:cubicBezTo>
                <a:cubicBezTo>
                  <a:pt x="2050" y="949"/>
                  <a:pt x="6088" y="-1319"/>
                  <a:pt x="9559" y="786"/>
                </a:cubicBezTo>
                <a:cubicBezTo>
                  <a:pt x="12539" y="2593"/>
                  <a:pt x="14221" y="7153"/>
                  <a:pt x="13559" y="11628"/>
                </a:cubicBezTo>
                <a:lnTo>
                  <a:pt x="13512" y="11944"/>
                </a:lnTo>
                <a:lnTo>
                  <a:pt x="13728" y="12048"/>
                </a:lnTo>
                <a:cubicBezTo>
                  <a:pt x="13737" y="12052"/>
                  <a:pt x="13745" y="12056"/>
                  <a:pt x="13753" y="12060"/>
                </a:cubicBezTo>
                <a:cubicBezTo>
                  <a:pt x="13760" y="12064"/>
                  <a:pt x="13767" y="12067"/>
                  <a:pt x="13773" y="12071"/>
                </a:cubicBezTo>
                <a:lnTo>
                  <a:pt x="21069" y="16497"/>
                </a:lnTo>
                <a:cubicBezTo>
                  <a:pt x="21225" y="16591"/>
                  <a:pt x="21347" y="16767"/>
                  <a:pt x="21410" y="16992"/>
                </a:cubicBezTo>
                <a:cubicBezTo>
                  <a:pt x="21474" y="17218"/>
                  <a:pt x="21473" y="17464"/>
                  <a:pt x="21405" y="17684"/>
                </a:cubicBezTo>
                <a:lnTo>
                  <a:pt x="20867" y="19445"/>
                </a:lnTo>
                <a:cubicBezTo>
                  <a:pt x="20797" y="19674"/>
                  <a:pt x="20668" y="19842"/>
                  <a:pt x="20515" y="19927"/>
                </a:cubicBezTo>
                <a:cubicBezTo>
                  <a:pt x="20363" y="20013"/>
                  <a:pt x="20187" y="20017"/>
                  <a:pt x="20025" y="19919"/>
                </a:cubicBezTo>
                <a:lnTo>
                  <a:pt x="12729" y="15493"/>
                </a:lnTo>
                <a:cubicBezTo>
                  <a:pt x="12714" y="15484"/>
                  <a:pt x="12699" y="15474"/>
                  <a:pt x="12684" y="15462"/>
                </a:cubicBezTo>
                <a:cubicBezTo>
                  <a:pt x="12670" y="15451"/>
                  <a:pt x="12656" y="15439"/>
                  <a:pt x="12642" y="15427"/>
                </a:cubicBezTo>
                <a:lnTo>
                  <a:pt x="12441" y="15251"/>
                </a:lnTo>
                <a:lnTo>
                  <a:pt x="12297" y="15515"/>
                </a:lnTo>
                <a:cubicBezTo>
                  <a:pt x="10387" y="19042"/>
                  <a:pt x="7034" y="20281"/>
                  <a:pt x="4142" y="18527"/>
                </a:cubicBezTo>
                <a:cubicBezTo>
                  <a:pt x="1974" y="17212"/>
                  <a:pt x="533" y="14496"/>
                  <a:pt x="121" y="11449"/>
                </a:cubicBezTo>
                <a:close/>
                <a:moveTo>
                  <a:pt x="1519" y="11031"/>
                </a:moveTo>
                <a:cubicBezTo>
                  <a:pt x="1584" y="11522"/>
                  <a:pt x="1684" y="12008"/>
                  <a:pt x="1818" y="12482"/>
                </a:cubicBezTo>
                <a:cubicBezTo>
                  <a:pt x="2354" y="14380"/>
                  <a:pt x="3381" y="15869"/>
                  <a:pt x="4709" y="16674"/>
                </a:cubicBezTo>
                <a:cubicBezTo>
                  <a:pt x="7454" y="18339"/>
                  <a:pt x="10649" y="16546"/>
                  <a:pt x="11830" y="12677"/>
                </a:cubicBezTo>
                <a:cubicBezTo>
                  <a:pt x="12299" y="11138"/>
                  <a:pt x="12381" y="9499"/>
                  <a:pt x="12136" y="7978"/>
                </a:cubicBezTo>
                <a:cubicBezTo>
                  <a:pt x="11766" y="5674"/>
                  <a:pt x="10646" y="3642"/>
                  <a:pt x="8992" y="2639"/>
                </a:cubicBezTo>
                <a:cubicBezTo>
                  <a:pt x="6247" y="974"/>
                  <a:pt x="3054" y="2766"/>
                  <a:pt x="1873" y="6636"/>
                </a:cubicBezTo>
                <a:cubicBezTo>
                  <a:pt x="1444" y="8040"/>
                  <a:pt x="1325" y="9559"/>
                  <a:pt x="1519" y="11031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3" name="…"/>
          <p:cNvSpPr txBox="1"/>
          <p:nvPr/>
        </p:nvSpPr>
        <p:spPr>
          <a:xfrm>
            <a:off x="6453075" y="6131424"/>
            <a:ext cx="2690925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lnSpc>
                <a:spcPct val="150000"/>
              </a:lnSpc>
              <a:defRPr sz="2600">
                <a:solidFill>
                  <a:srgbClr val="FFFFFF"/>
                </a:solidFill>
              </a:defRPr>
            </a:lvl1pPr>
          </a:lstStyle>
          <a:p>
            <a:r>
              <a:t>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8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12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" presetClass="entr" presetSubtype="2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6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" presetClass="entr" presetSubtype="6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12" fill="hold" grpId="1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" presetClass="entr" presetSubtype="12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2" fill="hold" grpId="1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" presetClass="entr" presetSubtype="2" fill="hold" grpId="1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1" animBg="1" advAuto="0"/>
      <p:bldP spid="60" grpId="2" animBg="1" advAuto="0"/>
      <p:bldP spid="61" grpId="3" animBg="1" advAuto="0"/>
      <p:bldP spid="62" grpId="7" animBg="1" advAuto="0"/>
      <p:bldP spid="63" grpId="4" animBg="1" advAuto="0"/>
      <p:bldP spid="64" grpId="6" animBg="1" advAuto="0"/>
      <p:bldP spid="65" grpId="8" animBg="1" advAuto="0"/>
      <p:bldP spid="66" grpId="9" animBg="1" advAuto="0"/>
      <p:bldP spid="67" grpId="10" animBg="1" advAuto="0"/>
      <p:bldP spid="68" grpId="11" animBg="1" advAuto="0"/>
      <p:bldP spid="69" grpId="12" animBg="1" advAuto="0"/>
      <p:bldP spid="70" grpId="5" animBg="1" advAuto="0"/>
      <p:bldP spid="72" grpId="13" animBg="1" advAuto="0"/>
      <p:bldP spid="73" grpId="14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hteck"/>
          <p:cNvSpPr/>
          <p:nvPr/>
        </p:nvSpPr>
        <p:spPr>
          <a:xfrm>
            <a:off x="-20848" y="-40140"/>
            <a:ext cx="9203254" cy="6955838"/>
          </a:xfrm>
          <a:prstGeom prst="rect">
            <a:avLst/>
          </a:prstGeom>
          <a:solidFill>
            <a:srgbClr val="000000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8" name="Das gilt auch für den „Fall“ in unserer Wissenschaftswoche: [Rahmenthema]"/>
          <p:cNvSpPr txBox="1"/>
          <p:nvPr/>
        </p:nvSpPr>
        <p:spPr>
          <a:xfrm>
            <a:off x="232532" y="196045"/>
            <a:ext cx="9317228" cy="929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700">
                <a:solidFill>
                  <a:srgbClr val="FFFFFF"/>
                </a:solidFill>
              </a:defRPr>
            </a:pPr>
            <a:r>
              <a:t>Das gilt auch für den „Fall“ in unserer Wissenschaftswoche: [</a:t>
            </a:r>
            <a:r>
              <a:rPr b="1"/>
              <a:t>Rahmenthema</a:t>
            </a:r>
            <a:r>
              <a:t>]</a:t>
            </a:r>
          </a:p>
        </p:txBody>
      </p:sp>
      <p:sp>
        <p:nvSpPr>
          <p:cNvPr id="19" name="Form"/>
          <p:cNvSpPr/>
          <p:nvPr/>
        </p:nvSpPr>
        <p:spPr>
          <a:xfrm>
            <a:off x="1323772" y="4329128"/>
            <a:ext cx="979752" cy="6475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19993" extrusionOk="0">
                <a:moveTo>
                  <a:pt x="121" y="8543"/>
                </a:moveTo>
                <a:cubicBezTo>
                  <a:pt x="-126" y="10372"/>
                  <a:pt x="-3" y="12317"/>
                  <a:pt x="557" y="14151"/>
                </a:cubicBezTo>
                <a:cubicBezTo>
                  <a:pt x="2050" y="19043"/>
                  <a:pt x="6088" y="21311"/>
                  <a:pt x="9559" y="19206"/>
                </a:cubicBezTo>
                <a:cubicBezTo>
                  <a:pt x="12539" y="17399"/>
                  <a:pt x="14221" y="12839"/>
                  <a:pt x="13559" y="8364"/>
                </a:cubicBezTo>
                <a:lnTo>
                  <a:pt x="13512" y="8048"/>
                </a:lnTo>
                <a:lnTo>
                  <a:pt x="13728" y="7944"/>
                </a:lnTo>
                <a:cubicBezTo>
                  <a:pt x="13737" y="7940"/>
                  <a:pt x="13745" y="7936"/>
                  <a:pt x="13753" y="7932"/>
                </a:cubicBezTo>
                <a:cubicBezTo>
                  <a:pt x="13760" y="7928"/>
                  <a:pt x="13767" y="7925"/>
                  <a:pt x="13773" y="7921"/>
                </a:cubicBezTo>
                <a:lnTo>
                  <a:pt x="21069" y="3495"/>
                </a:lnTo>
                <a:cubicBezTo>
                  <a:pt x="21225" y="3401"/>
                  <a:pt x="21347" y="3225"/>
                  <a:pt x="21410" y="3000"/>
                </a:cubicBezTo>
                <a:cubicBezTo>
                  <a:pt x="21474" y="2774"/>
                  <a:pt x="21473" y="2528"/>
                  <a:pt x="21405" y="2308"/>
                </a:cubicBezTo>
                <a:lnTo>
                  <a:pt x="20867" y="547"/>
                </a:lnTo>
                <a:cubicBezTo>
                  <a:pt x="20797" y="318"/>
                  <a:pt x="20668" y="150"/>
                  <a:pt x="20515" y="65"/>
                </a:cubicBezTo>
                <a:cubicBezTo>
                  <a:pt x="20363" y="-21"/>
                  <a:pt x="20187" y="-25"/>
                  <a:pt x="20025" y="73"/>
                </a:cubicBezTo>
                <a:lnTo>
                  <a:pt x="12729" y="4499"/>
                </a:lnTo>
                <a:cubicBezTo>
                  <a:pt x="12714" y="4508"/>
                  <a:pt x="12699" y="4518"/>
                  <a:pt x="12684" y="4530"/>
                </a:cubicBezTo>
                <a:cubicBezTo>
                  <a:pt x="12670" y="4541"/>
                  <a:pt x="12656" y="4553"/>
                  <a:pt x="12642" y="4565"/>
                </a:cubicBezTo>
                <a:lnTo>
                  <a:pt x="12441" y="4741"/>
                </a:lnTo>
                <a:lnTo>
                  <a:pt x="12297" y="4477"/>
                </a:lnTo>
                <a:cubicBezTo>
                  <a:pt x="10387" y="950"/>
                  <a:pt x="7034" y="-289"/>
                  <a:pt x="4142" y="1465"/>
                </a:cubicBezTo>
                <a:cubicBezTo>
                  <a:pt x="1974" y="2780"/>
                  <a:pt x="533" y="5496"/>
                  <a:pt x="121" y="8543"/>
                </a:cubicBezTo>
                <a:close/>
                <a:moveTo>
                  <a:pt x="1519" y="8961"/>
                </a:moveTo>
                <a:cubicBezTo>
                  <a:pt x="1584" y="8470"/>
                  <a:pt x="1684" y="7984"/>
                  <a:pt x="1818" y="7510"/>
                </a:cubicBezTo>
                <a:cubicBezTo>
                  <a:pt x="2354" y="5612"/>
                  <a:pt x="3381" y="4123"/>
                  <a:pt x="4709" y="3318"/>
                </a:cubicBezTo>
                <a:cubicBezTo>
                  <a:pt x="7454" y="1653"/>
                  <a:pt x="10649" y="3446"/>
                  <a:pt x="11830" y="7315"/>
                </a:cubicBezTo>
                <a:cubicBezTo>
                  <a:pt x="12299" y="8854"/>
                  <a:pt x="12381" y="10493"/>
                  <a:pt x="12136" y="12014"/>
                </a:cubicBezTo>
                <a:cubicBezTo>
                  <a:pt x="11766" y="14318"/>
                  <a:pt x="10646" y="16350"/>
                  <a:pt x="8992" y="17353"/>
                </a:cubicBezTo>
                <a:cubicBezTo>
                  <a:pt x="6247" y="19018"/>
                  <a:pt x="3054" y="17226"/>
                  <a:pt x="1873" y="13356"/>
                </a:cubicBezTo>
                <a:cubicBezTo>
                  <a:pt x="1444" y="11952"/>
                  <a:pt x="1325" y="10433"/>
                  <a:pt x="1519" y="8961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0" name="Chemie"/>
          <p:cNvSpPr txBox="1"/>
          <p:nvPr/>
        </p:nvSpPr>
        <p:spPr>
          <a:xfrm>
            <a:off x="1349992" y="3625472"/>
            <a:ext cx="1881807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lnSpc>
                <a:spcPct val="150000"/>
              </a:lnSpc>
              <a:defRPr sz="2600">
                <a:solidFill>
                  <a:srgbClr val="FFFFFF"/>
                </a:solidFill>
              </a:defRPr>
            </a:lvl1pPr>
          </a:lstStyle>
          <a:p>
            <a:r>
              <a:rPr dirty="0" err="1"/>
              <a:t>Chemie</a:t>
            </a:r>
            <a:endParaRPr dirty="0"/>
          </a:p>
        </p:txBody>
      </p:sp>
      <p:sp>
        <p:nvSpPr>
          <p:cNvPr id="21" name="Form"/>
          <p:cNvSpPr/>
          <p:nvPr/>
        </p:nvSpPr>
        <p:spPr>
          <a:xfrm rot="11599890">
            <a:off x="4103387" y="3369016"/>
            <a:ext cx="961947" cy="6358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19993" extrusionOk="0">
                <a:moveTo>
                  <a:pt x="121" y="11449"/>
                </a:moveTo>
                <a:cubicBezTo>
                  <a:pt x="-126" y="9620"/>
                  <a:pt x="-3" y="7675"/>
                  <a:pt x="557" y="5841"/>
                </a:cubicBezTo>
                <a:cubicBezTo>
                  <a:pt x="2050" y="949"/>
                  <a:pt x="6088" y="-1319"/>
                  <a:pt x="9559" y="786"/>
                </a:cubicBezTo>
                <a:cubicBezTo>
                  <a:pt x="12539" y="2593"/>
                  <a:pt x="14221" y="7153"/>
                  <a:pt x="13559" y="11628"/>
                </a:cubicBezTo>
                <a:lnTo>
                  <a:pt x="13512" y="11944"/>
                </a:lnTo>
                <a:lnTo>
                  <a:pt x="13728" y="12048"/>
                </a:lnTo>
                <a:cubicBezTo>
                  <a:pt x="13737" y="12052"/>
                  <a:pt x="13745" y="12056"/>
                  <a:pt x="13753" y="12060"/>
                </a:cubicBezTo>
                <a:cubicBezTo>
                  <a:pt x="13760" y="12064"/>
                  <a:pt x="13767" y="12067"/>
                  <a:pt x="13773" y="12071"/>
                </a:cubicBezTo>
                <a:lnTo>
                  <a:pt x="21069" y="16497"/>
                </a:lnTo>
                <a:cubicBezTo>
                  <a:pt x="21225" y="16591"/>
                  <a:pt x="21347" y="16767"/>
                  <a:pt x="21410" y="16992"/>
                </a:cubicBezTo>
                <a:cubicBezTo>
                  <a:pt x="21474" y="17218"/>
                  <a:pt x="21473" y="17464"/>
                  <a:pt x="21405" y="17684"/>
                </a:cubicBezTo>
                <a:lnTo>
                  <a:pt x="20867" y="19445"/>
                </a:lnTo>
                <a:cubicBezTo>
                  <a:pt x="20797" y="19674"/>
                  <a:pt x="20668" y="19842"/>
                  <a:pt x="20515" y="19927"/>
                </a:cubicBezTo>
                <a:cubicBezTo>
                  <a:pt x="20363" y="20013"/>
                  <a:pt x="20187" y="20017"/>
                  <a:pt x="20025" y="19919"/>
                </a:cubicBezTo>
                <a:lnTo>
                  <a:pt x="12729" y="15493"/>
                </a:lnTo>
                <a:cubicBezTo>
                  <a:pt x="12714" y="15484"/>
                  <a:pt x="12699" y="15474"/>
                  <a:pt x="12684" y="15462"/>
                </a:cubicBezTo>
                <a:cubicBezTo>
                  <a:pt x="12670" y="15451"/>
                  <a:pt x="12656" y="15439"/>
                  <a:pt x="12642" y="15427"/>
                </a:cubicBezTo>
                <a:lnTo>
                  <a:pt x="12441" y="15251"/>
                </a:lnTo>
                <a:lnTo>
                  <a:pt x="12297" y="15515"/>
                </a:lnTo>
                <a:cubicBezTo>
                  <a:pt x="10387" y="19042"/>
                  <a:pt x="7034" y="20281"/>
                  <a:pt x="4142" y="18527"/>
                </a:cubicBezTo>
                <a:cubicBezTo>
                  <a:pt x="1974" y="17212"/>
                  <a:pt x="533" y="14496"/>
                  <a:pt x="121" y="11449"/>
                </a:cubicBezTo>
                <a:close/>
                <a:moveTo>
                  <a:pt x="1519" y="11031"/>
                </a:moveTo>
                <a:cubicBezTo>
                  <a:pt x="1584" y="11522"/>
                  <a:pt x="1684" y="12008"/>
                  <a:pt x="1818" y="12482"/>
                </a:cubicBezTo>
                <a:cubicBezTo>
                  <a:pt x="2354" y="14380"/>
                  <a:pt x="3381" y="15869"/>
                  <a:pt x="4709" y="16674"/>
                </a:cubicBezTo>
                <a:cubicBezTo>
                  <a:pt x="7454" y="18339"/>
                  <a:pt x="10649" y="16546"/>
                  <a:pt x="11830" y="12677"/>
                </a:cubicBezTo>
                <a:cubicBezTo>
                  <a:pt x="12299" y="11138"/>
                  <a:pt x="12381" y="9499"/>
                  <a:pt x="12136" y="7978"/>
                </a:cubicBezTo>
                <a:cubicBezTo>
                  <a:pt x="11766" y="5674"/>
                  <a:pt x="10646" y="3642"/>
                  <a:pt x="8992" y="2639"/>
                </a:cubicBezTo>
                <a:cubicBezTo>
                  <a:pt x="6247" y="974"/>
                  <a:pt x="3054" y="2766"/>
                  <a:pt x="1873" y="6636"/>
                </a:cubicBezTo>
                <a:cubicBezTo>
                  <a:pt x="1444" y="8040"/>
                  <a:pt x="1325" y="9559"/>
                  <a:pt x="1519" y="11031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" name="Form"/>
          <p:cNvSpPr/>
          <p:nvPr/>
        </p:nvSpPr>
        <p:spPr>
          <a:xfrm>
            <a:off x="4775034" y="5950563"/>
            <a:ext cx="988380" cy="6533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19993" extrusionOk="0">
                <a:moveTo>
                  <a:pt x="121" y="8543"/>
                </a:moveTo>
                <a:cubicBezTo>
                  <a:pt x="-126" y="10372"/>
                  <a:pt x="-3" y="12317"/>
                  <a:pt x="557" y="14151"/>
                </a:cubicBezTo>
                <a:cubicBezTo>
                  <a:pt x="2050" y="19043"/>
                  <a:pt x="6088" y="21311"/>
                  <a:pt x="9559" y="19206"/>
                </a:cubicBezTo>
                <a:cubicBezTo>
                  <a:pt x="12539" y="17399"/>
                  <a:pt x="14221" y="12839"/>
                  <a:pt x="13559" y="8364"/>
                </a:cubicBezTo>
                <a:lnTo>
                  <a:pt x="13512" y="8048"/>
                </a:lnTo>
                <a:lnTo>
                  <a:pt x="13728" y="7944"/>
                </a:lnTo>
                <a:cubicBezTo>
                  <a:pt x="13737" y="7940"/>
                  <a:pt x="13745" y="7936"/>
                  <a:pt x="13753" y="7932"/>
                </a:cubicBezTo>
                <a:cubicBezTo>
                  <a:pt x="13760" y="7928"/>
                  <a:pt x="13767" y="7925"/>
                  <a:pt x="13773" y="7921"/>
                </a:cubicBezTo>
                <a:lnTo>
                  <a:pt x="21069" y="3495"/>
                </a:lnTo>
                <a:cubicBezTo>
                  <a:pt x="21225" y="3401"/>
                  <a:pt x="21347" y="3225"/>
                  <a:pt x="21410" y="3000"/>
                </a:cubicBezTo>
                <a:cubicBezTo>
                  <a:pt x="21474" y="2774"/>
                  <a:pt x="21473" y="2528"/>
                  <a:pt x="21405" y="2308"/>
                </a:cubicBezTo>
                <a:lnTo>
                  <a:pt x="20867" y="547"/>
                </a:lnTo>
                <a:cubicBezTo>
                  <a:pt x="20797" y="318"/>
                  <a:pt x="20668" y="150"/>
                  <a:pt x="20515" y="65"/>
                </a:cubicBezTo>
                <a:cubicBezTo>
                  <a:pt x="20363" y="-21"/>
                  <a:pt x="20187" y="-25"/>
                  <a:pt x="20025" y="73"/>
                </a:cubicBezTo>
                <a:lnTo>
                  <a:pt x="12729" y="4499"/>
                </a:lnTo>
                <a:cubicBezTo>
                  <a:pt x="12714" y="4508"/>
                  <a:pt x="12699" y="4518"/>
                  <a:pt x="12684" y="4530"/>
                </a:cubicBezTo>
                <a:cubicBezTo>
                  <a:pt x="12670" y="4541"/>
                  <a:pt x="12656" y="4553"/>
                  <a:pt x="12642" y="4565"/>
                </a:cubicBezTo>
                <a:lnTo>
                  <a:pt x="12441" y="4741"/>
                </a:lnTo>
                <a:lnTo>
                  <a:pt x="12297" y="4477"/>
                </a:lnTo>
                <a:cubicBezTo>
                  <a:pt x="10387" y="950"/>
                  <a:pt x="7034" y="-289"/>
                  <a:pt x="4142" y="1465"/>
                </a:cubicBezTo>
                <a:cubicBezTo>
                  <a:pt x="1974" y="2780"/>
                  <a:pt x="533" y="5496"/>
                  <a:pt x="121" y="8543"/>
                </a:cubicBezTo>
                <a:close/>
                <a:moveTo>
                  <a:pt x="1519" y="8961"/>
                </a:moveTo>
                <a:cubicBezTo>
                  <a:pt x="1584" y="8470"/>
                  <a:pt x="1684" y="7984"/>
                  <a:pt x="1818" y="7510"/>
                </a:cubicBezTo>
                <a:cubicBezTo>
                  <a:pt x="2354" y="5612"/>
                  <a:pt x="3381" y="4123"/>
                  <a:pt x="4709" y="3318"/>
                </a:cubicBezTo>
                <a:cubicBezTo>
                  <a:pt x="7454" y="1653"/>
                  <a:pt x="10649" y="3446"/>
                  <a:pt x="11830" y="7315"/>
                </a:cubicBezTo>
                <a:cubicBezTo>
                  <a:pt x="12299" y="8854"/>
                  <a:pt x="12381" y="10493"/>
                  <a:pt x="12136" y="12014"/>
                </a:cubicBezTo>
                <a:cubicBezTo>
                  <a:pt x="11766" y="14318"/>
                  <a:pt x="10646" y="16350"/>
                  <a:pt x="8992" y="17353"/>
                </a:cubicBezTo>
                <a:cubicBezTo>
                  <a:pt x="6247" y="19018"/>
                  <a:pt x="3054" y="17226"/>
                  <a:pt x="1873" y="13356"/>
                </a:cubicBezTo>
                <a:cubicBezTo>
                  <a:pt x="1444" y="11952"/>
                  <a:pt x="1325" y="10433"/>
                  <a:pt x="1519" y="8961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3" name="Physik"/>
          <p:cNvSpPr txBox="1"/>
          <p:nvPr/>
        </p:nvSpPr>
        <p:spPr>
          <a:xfrm>
            <a:off x="3435609" y="2592491"/>
            <a:ext cx="2043294" cy="6924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lnSpc>
                <a:spcPct val="150000"/>
              </a:lnSpc>
              <a:defRPr sz="2600">
                <a:solidFill>
                  <a:srgbClr val="FFFFFF"/>
                </a:solidFill>
              </a:defRPr>
            </a:lvl1pPr>
          </a:lstStyle>
          <a:p>
            <a:r>
              <a:rPr lang="de-DE" dirty="0" smtClean="0"/>
              <a:t>Geographie</a:t>
            </a:r>
            <a:endParaRPr dirty="0"/>
          </a:p>
        </p:txBody>
      </p:sp>
      <p:sp>
        <p:nvSpPr>
          <p:cNvPr id="24" name="Mathematik"/>
          <p:cNvSpPr txBox="1"/>
          <p:nvPr/>
        </p:nvSpPr>
        <p:spPr>
          <a:xfrm>
            <a:off x="5450156" y="4598286"/>
            <a:ext cx="3384376" cy="6924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lnSpc>
                <a:spcPct val="150000"/>
              </a:lnSpc>
              <a:defRPr sz="2600">
                <a:solidFill>
                  <a:srgbClr val="FFFFFF"/>
                </a:solidFill>
              </a:defRPr>
            </a:lvl1pPr>
          </a:lstStyle>
          <a:p>
            <a:r>
              <a:rPr lang="de-DE" dirty="0" smtClean="0"/>
              <a:t>Sprachwissenschaft</a:t>
            </a:r>
            <a:endParaRPr dirty="0"/>
          </a:p>
        </p:txBody>
      </p:sp>
      <p:sp>
        <p:nvSpPr>
          <p:cNvPr id="25" name="Geographie"/>
          <p:cNvSpPr txBox="1"/>
          <p:nvPr/>
        </p:nvSpPr>
        <p:spPr>
          <a:xfrm>
            <a:off x="4211161" y="5244256"/>
            <a:ext cx="2935659" cy="1211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lnSpc>
                <a:spcPct val="150000"/>
              </a:lnSpc>
              <a:defRPr sz="2600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 smtClean="0"/>
              <a:t>Wirtschaft und Recht</a:t>
            </a:r>
            <a:endParaRPr dirty="0"/>
          </a:p>
        </p:txBody>
      </p:sp>
      <p:sp>
        <p:nvSpPr>
          <p:cNvPr id="26" name="Form"/>
          <p:cNvSpPr/>
          <p:nvPr/>
        </p:nvSpPr>
        <p:spPr>
          <a:xfrm rot="4069618">
            <a:off x="506772" y="2035619"/>
            <a:ext cx="937443" cy="6196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19993" extrusionOk="0">
                <a:moveTo>
                  <a:pt x="121" y="8543"/>
                </a:moveTo>
                <a:cubicBezTo>
                  <a:pt x="-126" y="10372"/>
                  <a:pt x="-3" y="12317"/>
                  <a:pt x="557" y="14151"/>
                </a:cubicBezTo>
                <a:cubicBezTo>
                  <a:pt x="2050" y="19043"/>
                  <a:pt x="6088" y="21311"/>
                  <a:pt x="9559" y="19206"/>
                </a:cubicBezTo>
                <a:cubicBezTo>
                  <a:pt x="12539" y="17399"/>
                  <a:pt x="14221" y="12839"/>
                  <a:pt x="13559" y="8364"/>
                </a:cubicBezTo>
                <a:lnTo>
                  <a:pt x="13512" y="8048"/>
                </a:lnTo>
                <a:lnTo>
                  <a:pt x="13728" y="7944"/>
                </a:lnTo>
                <a:cubicBezTo>
                  <a:pt x="13737" y="7940"/>
                  <a:pt x="13745" y="7936"/>
                  <a:pt x="13753" y="7932"/>
                </a:cubicBezTo>
                <a:cubicBezTo>
                  <a:pt x="13760" y="7928"/>
                  <a:pt x="13767" y="7925"/>
                  <a:pt x="13773" y="7921"/>
                </a:cubicBezTo>
                <a:lnTo>
                  <a:pt x="21069" y="3495"/>
                </a:lnTo>
                <a:cubicBezTo>
                  <a:pt x="21225" y="3401"/>
                  <a:pt x="21347" y="3225"/>
                  <a:pt x="21410" y="3000"/>
                </a:cubicBezTo>
                <a:cubicBezTo>
                  <a:pt x="21474" y="2774"/>
                  <a:pt x="21473" y="2528"/>
                  <a:pt x="21405" y="2308"/>
                </a:cubicBezTo>
                <a:lnTo>
                  <a:pt x="20867" y="547"/>
                </a:lnTo>
                <a:cubicBezTo>
                  <a:pt x="20797" y="318"/>
                  <a:pt x="20668" y="150"/>
                  <a:pt x="20515" y="65"/>
                </a:cubicBezTo>
                <a:cubicBezTo>
                  <a:pt x="20363" y="-21"/>
                  <a:pt x="20187" y="-25"/>
                  <a:pt x="20025" y="73"/>
                </a:cubicBezTo>
                <a:lnTo>
                  <a:pt x="12729" y="4499"/>
                </a:lnTo>
                <a:cubicBezTo>
                  <a:pt x="12714" y="4508"/>
                  <a:pt x="12699" y="4518"/>
                  <a:pt x="12684" y="4530"/>
                </a:cubicBezTo>
                <a:cubicBezTo>
                  <a:pt x="12670" y="4541"/>
                  <a:pt x="12656" y="4553"/>
                  <a:pt x="12642" y="4565"/>
                </a:cubicBezTo>
                <a:lnTo>
                  <a:pt x="12441" y="4741"/>
                </a:lnTo>
                <a:lnTo>
                  <a:pt x="12297" y="4477"/>
                </a:lnTo>
                <a:cubicBezTo>
                  <a:pt x="10387" y="950"/>
                  <a:pt x="7034" y="-289"/>
                  <a:pt x="4142" y="1465"/>
                </a:cubicBezTo>
                <a:cubicBezTo>
                  <a:pt x="1974" y="2780"/>
                  <a:pt x="533" y="5496"/>
                  <a:pt x="121" y="8543"/>
                </a:cubicBezTo>
                <a:close/>
                <a:moveTo>
                  <a:pt x="1519" y="8961"/>
                </a:moveTo>
                <a:cubicBezTo>
                  <a:pt x="1584" y="8470"/>
                  <a:pt x="1684" y="7984"/>
                  <a:pt x="1818" y="7510"/>
                </a:cubicBezTo>
                <a:cubicBezTo>
                  <a:pt x="2354" y="5612"/>
                  <a:pt x="3381" y="4123"/>
                  <a:pt x="4709" y="3318"/>
                </a:cubicBezTo>
                <a:cubicBezTo>
                  <a:pt x="7454" y="1653"/>
                  <a:pt x="10649" y="3446"/>
                  <a:pt x="11830" y="7315"/>
                </a:cubicBezTo>
                <a:cubicBezTo>
                  <a:pt x="12299" y="8854"/>
                  <a:pt x="12381" y="10493"/>
                  <a:pt x="12136" y="12014"/>
                </a:cubicBezTo>
                <a:cubicBezTo>
                  <a:pt x="11766" y="14318"/>
                  <a:pt x="10646" y="16350"/>
                  <a:pt x="8992" y="17353"/>
                </a:cubicBezTo>
                <a:cubicBezTo>
                  <a:pt x="6247" y="19018"/>
                  <a:pt x="3054" y="17226"/>
                  <a:pt x="1873" y="13356"/>
                </a:cubicBezTo>
                <a:cubicBezTo>
                  <a:pt x="1444" y="11952"/>
                  <a:pt x="1325" y="10433"/>
                  <a:pt x="1519" y="8961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" name="Psychologie"/>
          <p:cNvSpPr txBox="1"/>
          <p:nvPr/>
        </p:nvSpPr>
        <p:spPr>
          <a:xfrm>
            <a:off x="412543" y="2780481"/>
            <a:ext cx="2398266" cy="611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lnSpc>
                <a:spcPct val="150000"/>
              </a:lnSpc>
              <a:defRPr sz="2600">
                <a:solidFill>
                  <a:srgbClr val="FFFFFF"/>
                </a:solidFill>
              </a:defRPr>
            </a:lvl1pPr>
          </a:lstStyle>
          <a:p>
            <a:r>
              <a:rPr lang="de-DE" dirty="0" smtClean="0"/>
              <a:t>Ethik</a:t>
            </a:r>
            <a:endParaRPr dirty="0"/>
          </a:p>
        </p:txBody>
      </p:sp>
      <p:sp>
        <p:nvSpPr>
          <p:cNvPr id="28" name="Form"/>
          <p:cNvSpPr/>
          <p:nvPr/>
        </p:nvSpPr>
        <p:spPr>
          <a:xfrm rot="6455418">
            <a:off x="6132864" y="2298318"/>
            <a:ext cx="961947" cy="6358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19993" extrusionOk="0">
                <a:moveTo>
                  <a:pt x="121" y="11449"/>
                </a:moveTo>
                <a:cubicBezTo>
                  <a:pt x="-126" y="9620"/>
                  <a:pt x="-3" y="7675"/>
                  <a:pt x="557" y="5841"/>
                </a:cubicBezTo>
                <a:cubicBezTo>
                  <a:pt x="2050" y="949"/>
                  <a:pt x="6088" y="-1319"/>
                  <a:pt x="9559" y="786"/>
                </a:cubicBezTo>
                <a:cubicBezTo>
                  <a:pt x="12539" y="2593"/>
                  <a:pt x="14221" y="7153"/>
                  <a:pt x="13559" y="11628"/>
                </a:cubicBezTo>
                <a:lnTo>
                  <a:pt x="13512" y="11944"/>
                </a:lnTo>
                <a:lnTo>
                  <a:pt x="13728" y="12048"/>
                </a:lnTo>
                <a:cubicBezTo>
                  <a:pt x="13737" y="12052"/>
                  <a:pt x="13745" y="12056"/>
                  <a:pt x="13753" y="12060"/>
                </a:cubicBezTo>
                <a:cubicBezTo>
                  <a:pt x="13760" y="12064"/>
                  <a:pt x="13767" y="12067"/>
                  <a:pt x="13773" y="12071"/>
                </a:cubicBezTo>
                <a:lnTo>
                  <a:pt x="21069" y="16497"/>
                </a:lnTo>
                <a:cubicBezTo>
                  <a:pt x="21225" y="16591"/>
                  <a:pt x="21347" y="16767"/>
                  <a:pt x="21410" y="16992"/>
                </a:cubicBezTo>
                <a:cubicBezTo>
                  <a:pt x="21474" y="17218"/>
                  <a:pt x="21473" y="17464"/>
                  <a:pt x="21405" y="17684"/>
                </a:cubicBezTo>
                <a:lnTo>
                  <a:pt x="20867" y="19445"/>
                </a:lnTo>
                <a:cubicBezTo>
                  <a:pt x="20797" y="19674"/>
                  <a:pt x="20668" y="19842"/>
                  <a:pt x="20515" y="19927"/>
                </a:cubicBezTo>
                <a:cubicBezTo>
                  <a:pt x="20363" y="20013"/>
                  <a:pt x="20187" y="20017"/>
                  <a:pt x="20025" y="19919"/>
                </a:cubicBezTo>
                <a:lnTo>
                  <a:pt x="12729" y="15493"/>
                </a:lnTo>
                <a:cubicBezTo>
                  <a:pt x="12714" y="15484"/>
                  <a:pt x="12699" y="15474"/>
                  <a:pt x="12684" y="15462"/>
                </a:cubicBezTo>
                <a:cubicBezTo>
                  <a:pt x="12670" y="15451"/>
                  <a:pt x="12656" y="15439"/>
                  <a:pt x="12642" y="15427"/>
                </a:cubicBezTo>
                <a:lnTo>
                  <a:pt x="12441" y="15251"/>
                </a:lnTo>
                <a:lnTo>
                  <a:pt x="12297" y="15515"/>
                </a:lnTo>
                <a:cubicBezTo>
                  <a:pt x="10387" y="19042"/>
                  <a:pt x="7034" y="20281"/>
                  <a:pt x="4142" y="18527"/>
                </a:cubicBezTo>
                <a:cubicBezTo>
                  <a:pt x="1974" y="17212"/>
                  <a:pt x="533" y="14496"/>
                  <a:pt x="121" y="11449"/>
                </a:cubicBezTo>
                <a:close/>
                <a:moveTo>
                  <a:pt x="1519" y="11031"/>
                </a:moveTo>
                <a:cubicBezTo>
                  <a:pt x="1584" y="11522"/>
                  <a:pt x="1684" y="12008"/>
                  <a:pt x="1818" y="12482"/>
                </a:cubicBezTo>
                <a:cubicBezTo>
                  <a:pt x="2354" y="14380"/>
                  <a:pt x="3381" y="15869"/>
                  <a:pt x="4709" y="16674"/>
                </a:cubicBezTo>
                <a:cubicBezTo>
                  <a:pt x="7454" y="18339"/>
                  <a:pt x="10649" y="16546"/>
                  <a:pt x="11830" y="12677"/>
                </a:cubicBezTo>
                <a:cubicBezTo>
                  <a:pt x="12299" y="11138"/>
                  <a:pt x="12381" y="9499"/>
                  <a:pt x="12136" y="7978"/>
                </a:cubicBezTo>
                <a:cubicBezTo>
                  <a:pt x="11766" y="5674"/>
                  <a:pt x="10646" y="3642"/>
                  <a:pt x="8992" y="2639"/>
                </a:cubicBezTo>
                <a:cubicBezTo>
                  <a:pt x="6247" y="974"/>
                  <a:pt x="3054" y="2766"/>
                  <a:pt x="1873" y="6636"/>
                </a:cubicBezTo>
                <a:cubicBezTo>
                  <a:pt x="1444" y="8040"/>
                  <a:pt x="1325" y="9559"/>
                  <a:pt x="1519" y="11031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9" name="Sprachwissenschaft"/>
          <p:cNvSpPr txBox="1"/>
          <p:nvPr/>
        </p:nvSpPr>
        <p:spPr>
          <a:xfrm>
            <a:off x="5450156" y="3022834"/>
            <a:ext cx="3542836" cy="611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lnSpc>
                <a:spcPct val="150000"/>
              </a:lnSpc>
              <a:defRPr sz="2600">
                <a:solidFill>
                  <a:srgbClr val="FFFFFF"/>
                </a:solidFill>
              </a:defRPr>
            </a:lvl1pPr>
          </a:lstStyle>
          <a:p>
            <a:r>
              <a:rPr lang="de-DE" dirty="0" smtClean="0"/>
              <a:t>Religionslehre</a:t>
            </a:r>
            <a:endParaRPr dirty="0"/>
          </a:p>
        </p:txBody>
      </p:sp>
      <p:sp>
        <p:nvSpPr>
          <p:cNvPr id="30" name="Form"/>
          <p:cNvSpPr/>
          <p:nvPr/>
        </p:nvSpPr>
        <p:spPr>
          <a:xfrm rot="6455418">
            <a:off x="7187059" y="3786312"/>
            <a:ext cx="961947" cy="6358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19993" extrusionOk="0">
                <a:moveTo>
                  <a:pt x="121" y="11449"/>
                </a:moveTo>
                <a:cubicBezTo>
                  <a:pt x="-126" y="9620"/>
                  <a:pt x="-3" y="7675"/>
                  <a:pt x="557" y="5841"/>
                </a:cubicBezTo>
                <a:cubicBezTo>
                  <a:pt x="2050" y="949"/>
                  <a:pt x="6088" y="-1319"/>
                  <a:pt x="9559" y="786"/>
                </a:cubicBezTo>
                <a:cubicBezTo>
                  <a:pt x="12539" y="2593"/>
                  <a:pt x="14221" y="7153"/>
                  <a:pt x="13559" y="11628"/>
                </a:cubicBezTo>
                <a:lnTo>
                  <a:pt x="13512" y="11944"/>
                </a:lnTo>
                <a:lnTo>
                  <a:pt x="13728" y="12048"/>
                </a:lnTo>
                <a:cubicBezTo>
                  <a:pt x="13737" y="12052"/>
                  <a:pt x="13745" y="12056"/>
                  <a:pt x="13753" y="12060"/>
                </a:cubicBezTo>
                <a:cubicBezTo>
                  <a:pt x="13760" y="12064"/>
                  <a:pt x="13767" y="12067"/>
                  <a:pt x="13773" y="12071"/>
                </a:cubicBezTo>
                <a:lnTo>
                  <a:pt x="21069" y="16497"/>
                </a:lnTo>
                <a:cubicBezTo>
                  <a:pt x="21225" y="16591"/>
                  <a:pt x="21347" y="16767"/>
                  <a:pt x="21410" y="16992"/>
                </a:cubicBezTo>
                <a:cubicBezTo>
                  <a:pt x="21474" y="17218"/>
                  <a:pt x="21473" y="17464"/>
                  <a:pt x="21405" y="17684"/>
                </a:cubicBezTo>
                <a:lnTo>
                  <a:pt x="20867" y="19445"/>
                </a:lnTo>
                <a:cubicBezTo>
                  <a:pt x="20797" y="19674"/>
                  <a:pt x="20668" y="19842"/>
                  <a:pt x="20515" y="19927"/>
                </a:cubicBezTo>
                <a:cubicBezTo>
                  <a:pt x="20363" y="20013"/>
                  <a:pt x="20187" y="20017"/>
                  <a:pt x="20025" y="19919"/>
                </a:cubicBezTo>
                <a:lnTo>
                  <a:pt x="12729" y="15493"/>
                </a:lnTo>
                <a:cubicBezTo>
                  <a:pt x="12714" y="15484"/>
                  <a:pt x="12699" y="15474"/>
                  <a:pt x="12684" y="15462"/>
                </a:cubicBezTo>
                <a:cubicBezTo>
                  <a:pt x="12670" y="15451"/>
                  <a:pt x="12656" y="15439"/>
                  <a:pt x="12642" y="15427"/>
                </a:cubicBezTo>
                <a:lnTo>
                  <a:pt x="12441" y="15251"/>
                </a:lnTo>
                <a:lnTo>
                  <a:pt x="12297" y="15515"/>
                </a:lnTo>
                <a:cubicBezTo>
                  <a:pt x="10387" y="19042"/>
                  <a:pt x="7034" y="20281"/>
                  <a:pt x="4142" y="18527"/>
                </a:cubicBezTo>
                <a:cubicBezTo>
                  <a:pt x="1974" y="17212"/>
                  <a:pt x="533" y="14496"/>
                  <a:pt x="121" y="11449"/>
                </a:cubicBezTo>
                <a:close/>
                <a:moveTo>
                  <a:pt x="1519" y="11031"/>
                </a:moveTo>
                <a:cubicBezTo>
                  <a:pt x="1584" y="11522"/>
                  <a:pt x="1684" y="12008"/>
                  <a:pt x="1818" y="12482"/>
                </a:cubicBezTo>
                <a:cubicBezTo>
                  <a:pt x="2354" y="14380"/>
                  <a:pt x="3381" y="15869"/>
                  <a:pt x="4709" y="16674"/>
                </a:cubicBezTo>
                <a:cubicBezTo>
                  <a:pt x="7454" y="18339"/>
                  <a:pt x="10649" y="16546"/>
                  <a:pt x="11830" y="12677"/>
                </a:cubicBezTo>
                <a:cubicBezTo>
                  <a:pt x="12299" y="11138"/>
                  <a:pt x="12381" y="9499"/>
                  <a:pt x="12136" y="7978"/>
                </a:cubicBezTo>
                <a:cubicBezTo>
                  <a:pt x="11766" y="5674"/>
                  <a:pt x="10646" y="3642"/>
                  <a:pt x="8992" y="2639"/>
                </a:cubicBezTo>
                <a:cubicBezTo>
                  <a:pt x="6247" y="974"/>
                  <a:pt x="3054" y="2766"/>
                  <a:pt x="1873" y="6636"/>
                </a:cubicBezTo>
                <a:cubicBezTo>
                  <a:pt x="1444" y="8040"/>
                  <a:pt x="1325" y="9559"/>
                  <a:pt x="1519" y="11031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1" name="Form"/>
          <p:cNvSpPr/>
          <p:nvPr/>
        </p:nvSpPr>
        <p:spPr>
          <a:xfrm rot="6455418">
            <a:off x="7996154" y="5616563"/>
            <a:ext cx="961947" cy="6358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19993" extrusionOk="0">
                <a:moveTo>
                  <a:pt x="121" y="11449"/>
                </a:moveTo>
                <a:cubicBezTo>
                  <a:pt x="-126" y="9620"/>
                  <a:pt x="-3" y="7675"/>
                  <a:pt x="557" y="5841"/>
                </a:cubicBezTo>
                <a:cubicBezTo>
                  <a:pt x="2050" y="949"/>
                  <a:pt x="6088" y="-1319"/>
                  <a:pt x="9559" y="786"/>
                </a:cubicBezTo>
                <a:cubicBezTo>
                  <a:pt x="12539" y="2593"/>
                  <a:pt x="14221" y="7153"/>
                  <a:pt x="13559" y="11628"/>
                </a:cubicBezTo>
                <a:lnTo>
                  <a:pt x="13512" y="11944"/>
                </a:lnTo>
                <a:lnTo>
                  <a:pt x="13728" y="12048"/>
                </a:lnTo>
                <a:cubicBezTo>
                  <a:pt x="13737" y="12052"/>
                  <a:pt x="13745" y="12056"/>
                  <a:pt x="13753" y="12060"/>
                </a:cubicBezTo>
                <a:cubicBezTo>
                  <a:pt x="13760" y="12064"/>
                  <a:pt x="13767" y="12067"/>
                  <a:pt x="13773" y="12071"/>
                </a:cubicBezTo>
                <a:lnTo>
                  <a:pt x="21069" y="16497"/>
                </a:lnTo>
                <a:cubicBezTo>
                  <a:pt x="21225" y="16591"/>
                  <a:pt x="21347" y="16767"/>
                  <a:pt x="21410" y="16992"/>
                </a:cubicBezTo>
                <a:cubicBezTo>
                  <a:pt x="21474" y="17218"/>
                  <a:pt x="21473" y="17464"/>
                  <a:pt x="21405" y="17684"/>
                </a:cubicBezTo>
                <a:lnTo>
                  <a:pt x="20867" y="19445"/>
                </a:lnTo>
                <a:cubicBezTo>
                  <a:pt x="20797" y="19674"/>
                  <a:pt x="20668" y="19842"/>
                  <a:pt x="20515" y="19927"/>
                </a:cubicBezTo>
                <a:cubicBezTo>
                  <a:pt x="20363" y="20013"/>
                  <a:pt x="20187" y="20017"/>
                  <a:pt x="20025" y="19919"/>
                </a:cubicBezTo>
                <a:lnTo>
                  <a:pt x="12729" y="15493"/>
                </a:lnTo>
                <a:cubicBezTo>
                  <a:pt x="12714" y="15484"/>
                  <a:pt x="12699" y="15474"/>
                  <a:pt x="12684" y="15462"/>
                </a:cubicBezTo>
                <a:cubicBezTo>
                  <a:pt x="12670" y="15451"/>
                  <a:pt x="12656" y="15439"/>
                  <a:pt x="12642" y="15427"/>
                </a:cubicBezTo>
                <a:lnTo>
                  <a:pt x="12441" y="15251"/>
                </a:lnTo>
                <a:lnTo>
                  <a:pt x="12297" y="15515"/>
                </a:lnTo>
                <a:cubicBezTo>
                  <a:pt x="10387" y="19042"/>
                  <a:pt x="7034" y="20281"/>
                  <a:pt x="4142" y="18527"/>
                </a:cubicBezTo>
                <a:cubicBezTo>
                  <a:pt x="1974" y="17212"/>
                  <a:pt x="533" y="14496"/>
                  <a:pt x="121" y="11449"/>
                </a:cubicBezTo>
                <a:close/>
                <a:moveTo>
                  <a:pt x="1519" y="11031"/>
                </a:moveTo>
                <a:cubicBezTo>
                  <a:pt x="1584" y="11522"/>
                  <a:pt x="1684" y="12008"/>
                  <a:pt x="1818" y="12482"/>
                </a:cubicBezTo>
                <a:cubicBezTo>
                  <a:pt x="2354" y="14380"/>
                  <a:pt x="3381" y="15869"/>
                  <a:pt x="4709" y="16674"/>
                </a:cubicBezTo>
                <a:cubicBezTo>
                  <a:pt x="7454" y="18339"/>
                  <a:pt x="10649" y="16546"/>
                  <a:pt x="11830" y="12677"/>
                </a:cubicBezTo>
                <a:cubicBezTo>
                  <a:pt x="12299" y="11138"/>
                  <a:pt x="12381" y="9499"/>
                  <a:pt x="12136" y="7978"/>
                </a:cubicBezTo>
                <a:cubicBezTo>
                  <a:pt x="11766" y="5674"/>
                  <a:pt x="10646" y="3642"/>
                  <a:pt x="8992" y="2639"/>
                </a:cubicBezTo>
                <a:cubicBezTo>
                  <a:pt x="6247" y="974"/>
                  <a:pt x="3054" y="2766"/>
                  <a:pt x="1873" y="6636"/>
                </a:cubicBezTo>
                <a:cubicBezTo>
                  <a:pt x="1444" y="8040"/>
                  <a:pt x="1325" y="9559"/>
                  <a:pt x="1519" y="11031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2" name="…"/>
          <p:cNvSpPr txBox="1"/>
          <p:nvPr/>
        </p:nvSpPr>
        <p:spPr>
          <a:xfrm>
            <a:off x="6453075" y="6131424"/>
            <a:ext cx="2690925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lnSpc>
                <a:spcPct val="150000"/>
              </a:lnSpc>
              <a:defRPr sz="2600">
                <a:solidFill>
                  <a:srgbClr val="FFFFFF"/>
                </a:solidFill>
              </a:defRPr>
            </a:lvl1pPr>
          </a:lstStyle>
          <a:p>
            <a:r>
              <a:t>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hteck"/>
          <p:cNvSpPr/>
          <p:nvPr/>
        </p:nvSpPr>
        <p:spPr>
          <a:xfrm>
            <a:off x="-20848" y="-40140"/>
            <a:ext cx="9203254" cy="6955838"/>
          </a:xfrm>
          <a:prstGeom prst="rect">
            <a:avLst/>
          </a:prstGeom>
          <a:solidFill>
            <a:srgbClr val="000000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9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8458" y="3345113"/>
            <a:ext cx="4782084" cy="3557864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Betrachten wir den Fall [Rahmenthema] wissenschaftlich und beziehen wir dabei die Perspektiven und Methoden verschiedener Wissenschaften ein!"/>
          <p:cNvSpPr txBox="1"/>
          <p:nvPr/>
        </p:nvSpPr>
        <p:spPr>
          <a:xfrm>
            <a:off x="315912" y="223838"/>
            <a:ext cx="8319316" cy="1767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700">
                <a:solidFill>
                  <a:srgbClr val="FFFFFF"/>
                </a:solidFill>
              </a:defRPr>
            </a:pPr>
            <a:r>
              <a:rPr dirty="0" err="1"/>
              <a:t>Betrachten</a:t>
            </a:r>
            <a:r>
              <a:rPr dirty="0"/>
              <a:t> </a:t>
            </a:r>
            <a:r>
              <a:rPr dirty="0" err="1"/>
              <a:t>wir</a:t>
            </a:r>
            <a:r>
              <a:rPr dirty="0"/>
              <a:t> </a:t>
            </a:r>
            <a:r>
              <a:rPr dirty="0" smtClean="0"/>
              <a:t>den </a:t>
            </a:r>
            <a:r>
              <a:rPr dirty="0"/>
              <a:t>Fall [</a:t>
            </a:r>
            <a:r>
              <a:rPr b="1" dirty="0" err="1"/>
              <a:t>Rahmenthema</a:t>
            </a:r>
            <a:r>
              <a:rPr dirty="0"/>
              <a:t>] </a:t>
            </a:r>
            <a:r>
              <a:rPr b="1" dirty="0" err="1"/>
              <a:t>wissenschaftlich</a:t>
            </a:r>
            <a:r>
              <a:rPr b="1" dirty="0"/>
              <a:t> </a:t>
            </a:r>
            <a:r>
              <a:rPr dirty="0"/>
              <a:t>und </a:t>
            </a:r>
            <a:r>
              <a:rPr dirty="0" err="1"/>
              <a:t>beziehen</a:t>
            </a:r>
            <a:r>
              <a:rPr dirty="0"/>
              <a:t> </a:t>
            </a:r>
            <a:r>
              <a:rPr dirty="0" err="1"/>
              <a:t>wir</a:t>
            </a:r>
            <a:r>
              <a:rPr dirty="0"/>
              <a:t> </a:t>
            </a:r>
            <a:r>
              <a:rPr dirty="0" err="1"/>
              <a:t>dabei</a:t>
            </a:r>
            <a:r>
              <a:rPr dirty="0"/>
              <a:t> die</a:t>
            </a:r>
            <a:r>
              <a:rPr b="1" dirty="0"/>
              <a:t> </a:t>
            </a:r>
            <a:r>
              <a:rPr b="1" dirty="0" err="1"/>
              <a:t>Perspektiven</a:t>
            </a:r>
            <a:r>
              <a:rPr b="1" dirty="0"/>
              <a:t> und </a:t>
            </a:r>
            <a:r>
              <a:rPr b="1" dirty="0" err="1"/>
              <a:t>Methoden</a:t>
            </a:r>
            <a:r>
              <a:rPr b="1" dirty="0"/>
              <a:t> </a:t>
            </a:r>
            <a:r>
              <a:rPr b="1" dirty="0" err="1"/>
              <a:t>verschiedener</a:t>
            </a:r>
            <a:r>
              <a:rPr b="1" dirty="0"/>
              <a:t> </a:t>
            </a:r>
            <a:r>
              <a:rPr b="1" dirty="0" err="1"/>
              <a:t>Wissenschaften</a:t>
            </a:r>
            <a:r>
              <a:rPr b="1" dirty="0"/>
              <a:t> </a:t>
            </a:r>
            <a:r>
              <a:rPr dirty="0" err="1"/>
              <a:t>ein</a:t>
            </a:r>
            <a:r>
              <a:rPr dirty="0"/>
              <a:t>!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hteck"/>
          <p:cNvSpPr/>
          <p:nvPr/>
        </p:nvSpPr>
        <p:spPr>
          <a:xfrm>
            <a:off x="-20848" y="-40140"/>
            <a:ext cx="9203254" cy="6955838"/>
          </a:xfrm>
          <a:prstGeom prst="rect">
            <a:avLst/>
          </a:prstGeom>
          <a:solidFill>
            <a:srgbClr val="000000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9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8458" y="3345113"/>
            <a:ext cx="4782084" cy="3557864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Was ist zu tun?…"/>
          <p:cNvSpPr txBox="1"/>
          <p:nvPr/>
        </p:nvSpPr>
        <p:spPr>
          <a:xfrm>
            <a:off x="315912" y="223838"/>
            <a:ext cx="8691743" cy="407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700" b="1">
                <a:solidFill>
                  <a:srgbClr val="FFFFFF"/>
                </a:solidFill>
              </a:defRPr>
            </a:pPr>
            <a:r>
              <a:t>Was ist zu tun? </a:t>
            </a:r>
          </a:p>
          <a:p>
            <a:pPr>
              <a:defRPr sz="2600">
                <a:solidFill>
                  <a:srgbClr val="FFFFFF"/>
                </a:solidFill>
              </a:defRPr>
            </a:pPr>
            <a:endParaRPr/>
          </a:p>
          <a:p>
            <a:pPr marL="240631" indent="-240631">
              <a:buSzPct val="100000"/>
              <a:buAutoNum type="arabicPeriod"/>
              <a:defRPr sz="1800">
                <a:solidFill>
                  <a:srgbClr val="FFFFFF"/>
                </a:solidFill>
              </a:defRPr>
            </a:pPr>
            <a:r>
              <a:t>Bilden Sie mit ein bis drei Mitschüler/innen ein „</a:t>
            </a:r>
            <a:r>
              <a:rPr b="1"/>
              <a:t>Ermittlerteam</a:t>
            </a:r>
            <a:r>
              <a:t>“, in dem Sie eine Woche wissenschaftlich arbeiten! Sie haben während der Wissenschaftswoche keinen regulären Fachunterricht.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endParaRPr/>
          </a:p>
          <a:p>
            <a:pPr marL="240631" indent="-240631">
              <a:buSzPct val="100000"/>
              <a:buAutoNum type="arabicPeriod" startAt="2"/>
              <a:defRPr sz="1800">
                <a:solidFill>
                  <a:srgbClr val="FFFFFF"/>
                </a:solidFill>
              </a:defRPr>
            </a:pPr>
            <a:r>
              <a:t>Einigen Sie sich in Ihrem Team auf eine Wissenschaft, d.h. ein </a:t>
            </a:r>
            <a:r>
              <a:rPr b="1"/>
              <a:t>Fach</a:t>
            </a:r>
            <a:r>
              <a:t>, und auf einen von der jeweiligen Fachlehrkraft angebotenen  Untersuchungsschwerpunkt!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endParaRPr/>
          </a:p>
          <a:p>
            <a:pPr marL="240631" indent="-240631">
              <a:buSzPct val="100000"/>
              <a:buAutoNum type="arabicPeriod" startAt="3"/>
              <a:defRPr sz="1800">
                <a:solidFill>
                  <a:srgbClr val="FFFFFF"/>
                </a:solidFill>
              </a:defRPr>
            </a:pPr>
            <a:r>
              <a:t>Sprechen Sie mit der Lehrkraft ab, welche </a:t>
            </a:r>
            <a:r>
              <a:rPr b="1"/>
              <a:t>Frage</a:t>
            </a:r>
            <a:r>
              <a:t>/welches</a:t>
            </a:r>
            <a:r>
              <a:rPr b="1"/>
              <a:t> Problem</a:t>
            </a:r>
            <a:r>
              <a:t> zu dem gewählten Untersuchungsschwerpunkt ihr Team lösen will! Alle Teams stellen am Ende der Woche ihre Ergebnisse dar.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hteck"/>
          <p:cNvSpPr/>
          <p:nvPr/>
        </p:nvSpPr>
        <p:spPr>
          <a:xfrm>
            <a:off x="-20848" y="-40140"/>
            <a:ext cx="9203254" cy="6955838"/>
          </a:xfrm>
          <a:prstGeom prst="rect">
            <a:avLst/>
          </a:prstGeom>
          <a:solidFill>
            <a:srgbClr val="000000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0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8458" y="3345113"/>
            <a:ext cx="4782084" cy="3557864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Welche Fächer und welche Untersuchungsschwerpunkte sind möglich?"/>
          <p:cNvSpPr txBox="1"/>
          <p:nvPr/>
        </p:nvSpPr>
        <p:spPr>
          <a:xfrm>
            <a:off x="315912" y="223838"/>
            <a:ext cx="8319316" cy="929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700">
                <a:solidFill>
                  <a:srgbClr val="FFFFFF"/>
                </a:solidFill>
              </a:defRPr>
            </a:pPr>
            <a:r>
              <a:t>Welche </a:t>
            </a:r>
            <a:r>
              <a:rPr b="1"/>
              <a:t>Fächer</a:t>
            </a:r>
            <a:r>
              <a:t> und welche </a:t>
            </a:r>
            <a:r>
              <a:rPr b="1"/>
              <a:t>Untersuchungsschwerpunkte</a:t>
            </a:r>
            <a:r>
              <a:t> sind möglich?</a:t>
            </a:r>
          </a:p>
        </p:txBody>
      </p:sp>
      <p:graphicFrame>
        <p:nvGraphicFramePr>
          <p:cNvPr id="104" name="Tabelle"/>
          <p:cNvGraphicFramePr/>
          <p:nvPr>
            <p:extLst>
              <p:ext uri="{D42A27DB-BD31-4B8C-83A1-F6EECF244321}">
                <p14:modId xmlns:p14="http://schemas.microsoft.com/office/powerpoint/2010/main" val="1983116871"/>
              </p:ext>
            </p:extLst>
          </p:nvPr>
        </p:nvGraphicFramePr>
        <p:xfrm>
          <a:off x="441818" y="1589264"/>
          <a:ext cx="8260363" cy="3679467"/>
        </p:xfrm>
        <a:graphic>
          <a:graphicData uri="http://schemas.openxmlformats.org/drawingml/2006/table">
            <a:tbl>
              <a:tblPr bandRow="1">
                <a:tableStyleId>{C7B018BB-80A7-4F77-B60F-C8B233D01FF8}</a:tableStyleId>
              </a:tblPr>
              <a:tblGrid>
                <a:gridCol w="22203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400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449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900" i="1" dirty="0" err="1">
                          <a:solidFill>
                            <a:srgbClr val="FFFFFF"/>
                          </a:solidFill>
                        </a:rPr>
                        <a:t>Fach</a:t>
                      </a:r>
                      <a:endParaRPr sz="1900" i="1" dirty="0">
                        <a:solidFill>
                          <a:srgbClr val="FFFFFF"/>
                        </a:solidFill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38571A"/>
                      </a:solidFill>
                    </a:lnL>
                    <a:lnR>
                      <a:solidFill>
                        <a:srgbClr val="38571A"/>
                      </a:solidFill>
                    </a:lnR>
                    <a:lnT w="12700">
                      <a:solidFill>
                        <a:srgbClr val="38571A"/>
                      </a:solidFill>
                    </a:lnT>
                    <a:lnB>
                      <a:solidFill>
                        <a:srgbClr val="38571A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de-DE" sz="1900" i="1" dirty="0" err="1" smtClean="0">
                          <a:solidFill>
                            <a:srgbClr val="FFFFFF"/>
                          </a:solidFill>
                        </a:rPr>
                        <a:t>Untersuchungss</a:t>
                      </a:r>
                      <a:r>
                        <a:rPr sz="1900" i="1" dirty="0" err="1" smtClean="0">
                          <a:solidFill>
                            <a:srgbClr val="FFFFFF"/>
                          </a:solidFill>
                        </a:rPr>
                        <a:t>chwerpunkt</a:t>
                      </a:r>
                      <a:endParaRPr sz="1900" i="1" dirty="0">
                        <a:solidFill>
                          <a:srgbClr val="FFFFFF"/>
                        </a:solidFill>
                      </a:endParaRPr>
                    </a:p>
                  </a:txBody>
                  <a:tcPr marL="0" marR="0" marT="0" marB="0" horzOverflow="overflow">
                    <a:lnL>
                      <a:solidFill>
                        <a:srgbClr val="38571A"/>
                      </a:solidFill>
                    </a:lnL>
                    <a:lnR w="12700">
                      <a:solidFill>
                        <a:srgbClr val="38571A"/>
                      </a:solidFill>
                    </a:lnR>
                    <a:lnT w="12700">
                      <a:solidFill>
                        <a:srgbClr val="38571A"/>
                      </a:solidFill>
                    </a:lnT>
                    <a:lnB>
                      <a:solidFill>
                        <a:srgbClr val="38571A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4497">
                <a:tc>
                  <a:txBody>
                    <a:bodyPr/>
                    <a:lstStyle/>
                    <a:p>
                      <a:pPr algn="l">
                        <a:defRPr sz="20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38571A"/>
                      </a:solidFill>
                    </a:lnL>
                    <a:lnR>
                      <a:solidFill>
                        <a:srgbClr val="38571A"/>
                      </a:solidFill>
                    </a:lnR>
                    <a:lnT>
                      <a:solidFill>
                        <a:srgbClr val="38571A"/>
                      </a:solidFill>
                    </a:lnT>
                    <a:lnB>
                      <a:solidFill>
                        <a:srgbClr val="38571A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20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0" marR="0" marT="0" marB="0" horzOverflow="overflow">
                    <a:lnL>
                      <a:solidFill>
                        <a:srgbClr val="38571A"/>
                      </a:solidFill>
                    </a:lnL>
                    <a:lnR w="12700">
                      <a:solidFill>
                        <a:srgbClr val="38571A"/>
                      </a:solidFill>
                    </a:lnR>
                    <a:lnT>
                      <a:solidFill>
                        <a:srgbClr val="38571A"/>
                      </a:solidFill>
                    </a:lnT>
                    <a:lnB>
                      <a:solidFill>
                        <a:srgbClr val="38571A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4497">
                <a:tc>
                  <a:txBody>
                    <a:bodyPr/>
                    <a:lstStyle/>
                    <a:p>
                      <a:pPr algn="l">
                        <a:defRPr sz="20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38571A"/>
                      </a:solidFill>
                    </a:lnL>
                    <a:lnR>
                      <a:solidFill>
                        <a:srgbClr val="38571A"/>
                      </a:solidFill>
                    </a:lnR>
                    <a:lnT>
                      <a:solidFill>
                        <a:srgbClr val="38571A"/>
                      </a:solidFill>
                    </a:lnT>
                    <a:lnB>
                      <a:solidFill>
                        <a:srgbClr val="38571A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20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0" marR="0" marT="0" marB="0" horzOverflow="overflow">
                    <a:lnL>
                      <a:solidFill>
                        <a:srgbClr val="38571A"/>
                      </a:solidFill>
                    </a:lnL>
                    <a:lnR w="12700">
                      <a:solidFill>
                        <a:srgbClr val="38571A"/>
                      </a:solidFill>
                    </a:lnR>
                    <a:lnT>
                      <a:solidFill>
                        <a:srgbClr val="38571A"/>
                      </a:solidFill>
                    </a:lnT>
                    <a:lnB>
                      <a:solidFill>
                        <a:srgbClr val="38571A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4497">
                <a:tc>
                  <a:txBody>
                    <a:bodyPr/>
                    <a:lstStyle/>
                    <a:p>
                      <a:pPr algn="l">
                        <a:defRPr sz="20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38571A"/>
                      </a:solidFill>
                    </a:lnL>
                    <a:lnR>
                      <a:solidFill>
                        <a:srgbClr val="38571A"/>
                      </a:solidFill>
                    </a:lnR>
                    <a:lnT>
                      <a:solidFill>
                        <a:srgbClr val="38571A"/>
                      </a:solidFill>
                    </a:lnT>
                    <a:lnB>
                      <a:solidFill>
                        <a:srgbClr val="38571A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20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0" marR="0" marT="0" marB="0" horzOverflow="overflow">
                    <a:lnL>
                      <a:solidFill>
                        <a:srgbClr val="38571A"/>
                      </a:solidFill>
                    </a:lnL>
                    <a:lnR w="12700">
                      <a:solidFill>
                        <a:srgbClr val="38571A"/>
                      </a:solidFill>
                    </a:lnR>
                    <a:lnT>
                      <a:solidFill>
                        <a:srgbClr val="38571A"/>
                      </a:solidFill>
                    </a:lnT>
                    <a:lnB>
                      <a:solidFill>
                        <a:srgbClr val="38571A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4497">
                <a:tc>
                  <a:txBody>
                    <a:bodyPr/>
                    <a:lstStyle/>
                    <a:p>
                      <a:pPr algn="l">
                        <a:defRPr sz="20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38571A"/>
                      </a:solidFill>
                    </a:lnL>
                    <a:lnR>
                      <a:solidFill>
                        <a:srgbClr val="38571A"/>
                      </a:solidFill>
                    </a:lnR>
                    <a:lnT>
                      <a:solidFill>
                        <a:srgbClr val="38571A"/>
                      </a:solidFill>
                    </a:lnT>
                    <a:lnB>
                      <a:solidFill>
                        <a:srgbClr val="38571A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20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0" marR="0" marT="0" marB="0" horzOverflow="overflow">
                    <a:lnL>
                      <a:solidFill>
                        <a:srgbClr val="38571A"/>
                      </a:solidFill>
                    </a:lnL>
                    <a:lnR w="12700">
                      <a:solidFill>
                        <a:srgbClr val="38571A"/>
                      </a:solidFill>
                    </a:lnR>
                    <a:lnT>
                      <a:solidFill>
                        <a:srgbClr val="38571A"/>
                      </a:solidFill>
                    </a:lnT>
                    <a:lnB>
                      <a:solidFill>
                        <a:srgbClr val="38571A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4497">
                <a:tc>
                  <a:txBody>
                    <a:bodyPr/>
                    <a:lstStyle/>
                    <a:p>
                      <a:pPr algn="l">
                        <a:defRPr sz="20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38571A"/>
                      </a:solidFill>
                    </a:lnL>
                    <a:lnR>
                      <a:solidFill>
                        <a:srgbClr val="38571A"/>
                      </a:solidFill>
                    </a:lnR>
                    <a:lnT>
                      <a:solidFill>
                        <a:srgbClr val="38571A"/>
                      </a:solidFill>
                    </a:lnT>
                    <a:lnB>
                      <a:solidFill>
                        <a:srgbClr val="38571A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20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0" marR="0" marT="0" marB="0" horzOverflow="overflow">
                    <a:lnL>
                      <a:solidFill>
                        <a:srgbClr val="38571A"/>
                      </a:solidFill>
                    </a:lnL>
                    <a:lnR w="12700">
                      <a:solidFill>
                        <a:srgbClr val="38571A"/>
                      </a:solidFill>
                    </a:lnR>
                    <a:lnT>
                      <a:solidFill>
                        <a:srgbClr val="38571A"/>
                      </a:solidFill>
                    </a:lnT>
                    <a:lnB>
                      <a:solidFill>
                        <a:srgbClr val="38571A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4497">
                <a:tc>
                  <a:txBody>
                    <a:bodyPr/>
                    <a:lstStyle/>
                    <a:p>
                      <a:pPr algn="l">
                        <a:defRPr sz="20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38571A"/>
                      </a:solidFill>
                    </a:lnL>
                    <a:lnR>
                      <a:solidFill>
                        <a:srgbClr val="38571A"/>
                      </a:solidFill>
                    </a:lnR>
                    <a:lnT>
                      <a:solidFill>
                        <a:srgbClr val="38571A"/>
                      </a:solidFill>
                    </a:lnT>
                    <a:lnB>
                      <a:solidFill>
                        <a:srgbClr val="38571A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20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0" marR="0" marT="0" marB="0" horzOverflow="overflow">
                    <a:lnL>
                      <a:solidFill>
                        <a:srgbClr val="38571A"/>
                      </a:solidFill>
                    </a:lnL>
                    <a:lnR w="12700">
                      <a:solidFill>
                        <a:srgbClr val="38571A"/>
                      </a:solidFill>
                    </a:lnR>
                    <a:lnT>
                      <a:solidFill>
                        <a:srgbClr val="38571A"/>
                      </a:solidFill>
                    </a:lnT>
                    <a:lnB>
                      <a:solidFill>
                        <a:srgbClr val="38571A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4497">
                <a:tc>
                  <a:txBody>
                    <a:bodyPr/>
                    <a:lstStyle/>
                    <a:p>
                      <a:pPr algn="l">
                        <a:defRPr sz="20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38571A"/>
                      </a:solidFill>
                    </a:lnL>
                    <a:lnR>
                      <a:solidFill>
                        <a:srgbClr val="38571A"/>
                      </a:solidFill>
                    </a:lnR>
                    <a:lnT>
                      <a:solidFill>
                        <a:srgbClr val="38571A"/>
                      </a:solidFill>
                    </a:lnT>
                    <a:lnB>
                      <a:solidFill>
                        <a:srgbClr val="38571A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20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0" marR="0" marT="0" marB="0" horzOverflow="overflow">
                    <a:lnL>
                      <a:solidFill>
                        <a:srgbClr val="38571A"/>
                      </a:solidFill>
                    </a:lnL>
                    <a:lnR w="12700">
                      <a:solidFill>
                        <a:srgbClr val="38571A"/>
                      </a:solidFill>
                    </a:lnR>
                    <a:lnT>
                      <a:solidFill>
                        <a:srgbClr val="38571A"/>
                      </a:solidFill>
                    </a:lnT>
                    <a:lnB>
                      <a:solidFill>
                        <a:srgbClr val="38571A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4497">
                <a:tc>
                  <a:txBody>
                    <a:bodyPr/>
                    <a:lstStyle/>
                    <a:p>
                      <a:pPr algn="l">
                        <a:defRPr sz="20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38571A"/>
                      </a:solidFill>
                    </a:lnL>
                    <a:lnR>
                      <a:solidFill>
                        <a:srgbClr val="38571A"/>
                      </a:solidFill>
                    </a:lnR>
                    <a:lnT>
                      <a:solidFill>
                        <a:srgbClr val="38571A"/>
                      </a:solidFill>
                    </a:lnT>
                    <a:lnB>
                      <a:solidFill>
                        <a:srgbClr val="38571A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20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0" marR="0" marT="0" marB="0" horzOverflow="overflow">
                    <a:lnL>
                      <a:solidFill>
                        <a:srgbClr val="38571A"/>
                      </a:solidFill>
                    </a:lnL>
                    <a:lnR w="12700">
                      <a:solidFill>
                        <a:srgbClr val="38571A"/>
                      </a:solidFill>
                    </a:lnR>
                    <a:lnT>
                      <a:solidFill>
                        <a:srgbClr val="38571A"/>
                      </a:solidFill>
                    </a:lnT>
                    <a:lnB>
                      <a:solidFill>
                        <a:srgbClr val="38571A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4497">
                <a:tc>
                  <a:txBody>
                    <a:bodyPr/>
                    <a:lstStyle/>
                    <a:p>
                      <a:pPr algn="l">
                        <a:defRPr sz="20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38571A"/>
                      </a:solidFill>
                    </a:lnL>
                    <a:lnR>
                      <a:solidFill>
                        <a:srgbClr val="38571A"/>
                      </a:solidFill>
                    </a:lnR>
                    <a:lnT>
                      <a:solidFill>
                        <a:srgbClr val="38571A"/>
                      </a:solidFill>
                    </a:lnT>
                    <a:lnB>
                      <a:solidFill>
                        <a:srgbClr val="38571A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20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0" marR="0" marT="0" marB="0" horzOverflow="overflow">
                    <a:lnL>
                      <a:solidFill>
                        <a:srgbClr val="38571A"/>
                      </a:solidFill>
                    </a:lnL>
                    <a:lnR w="12700">
                      <a:solidFill>
                        <a:srgbClr val="38571A"/>
                      </a:solidFill>
                    </a:lnR>
                    <a:lnT>
                      <a:solidFill>
                        <a:srgbClr val="38571A"/>
                      </a:solidFill>
                    </a:lnT>
                    <a:lnB>
                      <a:solidFill>
                        <a:srgbClr val="38571A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4497">
                <a:tc>
                  <a:txBody>
                    <a:bodyPr/>
                    <a:lstStyle/>
                    <a:p>
                      <a:pPr algn="l">
                        <a:defRPr sz="20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38571A"/>
                      </a:solidFill>
                    </a:lnL>
                    <a:lnR>
                      <a:solidFill>
                        <a:srgbClr val="38571A"/>
                      </a:solidFill>
                    </a:lnR>
                    <a:lnT>
                      <a:solidFill>
                        <a:srgbClr val="38571A"/>
                      </a:solidFill>
                    </a:lnT>
                    <a:lnB w="12700">
                      <a:solidFill>
                        <a:srgbClr val="38571A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20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0" marR="0" marT="0" marB="0" horzOverflow="overflow">
                    <a:lnL>
                      <a:solidFill>
                        <a:srgbClr val="38571A"/>
                      </a:solidFill>
                    </a:lnL>
                    <a:lnR w="12700">
                      <a:solidFill>
                        <a:srgbClr val="38571A"/>
                      </a:solidFill>
                    </a:lnR>
                    <a:lnT>
                      <a:solidFill>
                        <a:srgbClr val="38571A"/>
                      </a:solidFill>
                    </a:lnT>
                    <a:lnB w="12700">
                      <a:solidFill>
                        <a:srgbClr val="38571A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hteck"/>
          <p:cNvSpPr/>
          <p:nvPr/>
        </p:nvSpPr>
        <p:spPr>
          <a:xfrm>
            <a:off x="-20848" y="-40140"/>
            <a:ext cx="9203254" cy="6955838"/>
          </a:xfrm>
          <a:prstGeom prst="rect">
            <a:avLst/>
          </a:prstGeom>
          <a:solidFill>
            <a:srgbClr val="000000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0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8458" y="3345113"/>
            <a:ext cx="4782084" cy="3557864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FAQ"/>
          <p:cNvSpPr txBox="1"/>
          <p:nvPr/>
        </p:nvSpPr>
        <p:spPr>
          <a:xfrm>
            <a:off x="315912" y="223838"/>
            <a:ext cx="9317228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 b="1">
                <a:solidFill>
                  <a:srgbClr val="FFFFFF"/>
                </a:solidFill>
              </a:defRPr>
            </a:lvl1pPr>
          </a:lstStyle>
          <a:p>
            <a:r>
              <a:rPr dirty="0" smtClean="0"/>
              <a:t>FAQ</a:t>
            </a:r>
            <a:r>
              <a:rPr lang="de-DE" dirty="0" smtClean="0"/>
              <a:t>s</a:t>
            </a:r>
            <a:endParaRPr dirty="0"/>
          </a:p>
        </p:txBody>
      </p:sp>
      <p:sp>
        <p:nvSpPr>
          <p:cNvPr id="109" name="Wo arbeiten wir?…"/>
          <p:cNvSpPr txBox="1"/>
          <p:nvPr/>
        </p:nvSpPr>
        <p:spPr>
          <a:xfrm>
            <a:off x="5314589" y="2099304"/>
            <a:ext cx="3332772" cy="1647191"/>
          </a:xfrm>
          <a:prstGeom prst="rect">
            <a:avLst/>
          </a:prstGeom>
          <a:ln w="12700">
            <a:solidFill>
              <a:srgbClr val="FFFFFF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75000"/>
              </a:lnSpc>
              <a:defRPr sz="1500" b="1">
                <a:solidFill>
                  <a:srgbClr val="FFFFFF"/>
                </a:solidFill>
              </a:defRPr>
            </a:pPr>
            <a:r>
              <a:t>Wo arbeiten wir?</a:t>
            </a:r>
          </a:p>
          <a:p>
            <a:pPr>
              <a:defRPr sz="1500">
                <a:solidFill>
                  <a:srgbClr val="FFFFFF"/>
                </a:solidFill>
              </a:defRPr>
            </a:pPr>
            <a:endParaRPr/>
          </a:p>
          <a:p>
            <a:pPr>
              <a:defRPr sz="1500" i="1">
                <a:solidFill>
                  <a:srgbClr val="FFFFFF"/>
                </a:solidFill>
              </a:defRPr>
            </a:pPr>
            <a:r>
              <a:t>Jede Gruppe in Absprache mit der jeweiligen Fachlehrkraft [in der Bibliothek, im Klassenzimmer, im PC-Raum, an außerschulischen Lernorten.]</a:t>
            </a:r>
          </a:p>
        </p:txBody>
      </p:sp>
      <p:sp>
        <p:nvSpPr>
          <p:cNvPr id="110" name="Wer berät uns?…"/>
          <p:cNvSpPr txBox="1"/>
          <p:nvPr/>
        </p:nvSpPr>
        <p:spPr>
          <a:xfrm>
            <a:off x="5314589" y="294319"/>
            <a:ext cx="3302287" cy="1647191"/>
          </a:xfrm>
          <a:prstGeom prst="rect">
            <a:avLst/>
          </a:prstGeom>
          <a:ln w="12700">
            <a:solidFill>
              <a:srgbClr val="FFFFFF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75000"/>
              </a:lnSpc>
              <a:defRPr sz="1500" b="1">
                <a:solidFill>
                  <a:srgbClr val="FFFFFF"/>
                </a:solidFill>
              </a:defRPr>
            </a:pPr>
            <a:r>
              <a:t>Wer berät uns?</a:t>
            </a:r>
          </a:p>
          <a:p>
            <a:pPr>
              <a:defRPr sz="1500">
                <a:solidFill>
                  <a:srgbClr val="FFFFFF"/>
                </a:solidFill>
              </a:defRPr>
            </a:pPr>
            <a:endParaRPr/>
          </a:p>
          <a:p>
            <a:pPr>
              <a:defRPr sz="1500" i="1">
                <a:solidFill>
                  <a:srgbClr val="FFFFFF"/>
                </a:solidFill>
              </a:defRPr>
            </a:pPr>
            <a:r>
              <a:t>Die jeweilige Fachlehrkraft, die Ihnen Material zur Verfügung stellt und mit Ihnen vereinbart, wann und auf welchem Weg Sie sich beraten lassen können.</a:t>
            </a:r>
          </a:p>
        </p:txBody>
      </p:sp>
      <p:sp>
        <p:nvSpPr>
          <p:cNvPr id="111" name="Wie arbeiten wir?…"/>
          <p:cNvSpPr txBox="1"/>
          <p:nvPr/>
        </p:nvSpPr>
        <p:spPr>
          <a:xfrm>
            <a:off x="363823" y="1988341"/>
            <a:ext cx="4830727" cy="961391"/>
          </a:xfrm>
          <a:prstGeom prst="rect">
            <a:avLst/>
          </a:prstGeom>
          <a:ln w="12700">
            <a:solidFill>
              <a:srgbClr val="FFFFFF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75000"/>
              </a:lnSpc>
              <a:defRPr sz="1500" b="1">
                <a:solidFill>
                  <a:srgbClr val="FFFFFF"/>
                </a:solidFill>
              </a:defRPr>
            </a:pPr>
            <a:r>
              <a:rPr dirty="0" err="1"/>
              <a:t>Wie</a:t>
            </a:r>
            <a:r>
              <a:rPr dirty="0"/>
              <a:t> </a:t>
            </a:r>
            <a:r>
              <a:rPr dirty="0" err="1"/>
              <a:t>arbeiten</a:t>
            </a:r>
            <a:r>
              <a:rPr dirty="0"/>
              <a:t> </a:t>
            </a:r>
            <a:r>
              <a:rPr dirty="0" err="1"/>
              <a:t>wir</a:t>
            </a:r>
            <a:r>
              <a:rPr dirty="0"/>
              <a:t>?</a:t>
            </a:r>
          </a:p>
          <a:p>
            <a:pPr>
              <a:defRPr sz="1500" i="1">
                <a:solidFill>
                  <a:srgbClr val="FFFFFF"/>
                </a:solidFill>
              </a:defRPr>
            </a:pPr>
            <a:endParaRPr dirty="0"/>
          </a:p>
          <a:p>
            <a:pPr>
              <a:defRPr sz="1500" i="1">
                <a:solidFill>
                  <a:srgbClr val="FFFFFF"/>
                </a:solidFill>
              </a:defRPr>
            </a:pPr>
            <a:r>
              <a:rPr dirty="0" err="1"/>
              <a:t>Selbständig</a:t>
            </a:r>
            <a:r>
              <a:rPr dirty="0"/>
              <a:t>, in </a:t>
            </a:r>
            <a:r>
              <a:rPr dirty="0" err="1"/>
              <a:t>kleinen</a:t>
            </a:r>
            <a:r>
              <a:rPr dirty="0"/>
              <a:t> </a:t>
            </a:r>
            <a:r>
              <a:rPr dirty="0" err="1"/>
              <a:t>Ermittlerteams</a:t>
            </a:r>
            <a:r>
              <a:rPr dirty="0"/>
              <a:t> </a:t>
            </a:r>
            <a:r>
              <a:rPr dirty="0" err="1"/>
              <a:t>mit</a:t>
            </a:r>
            <a:r>
              <a:rPr dirty="0"/>
              <a:t> </a:t>
            </a:r>
            <a:r>
              <a:rPr dirty="0" err="1"/>
              <a:t>zwei</a:t>
            </a:r>
            <a:r>
              <a:rPr dirty="0"/>
              <a:t> </a:t>
            </a:r>
            <a:r>
              <a:rPr dirty="0" err="1"/>
              <a:t>bis</a:t>
            </a:r>
            <a:r>
              <a:rPr dirty="0"/>
              <a:t> </a:t>
            </a:r>
            <a:r>
              <a:rPr dirty="0" err="1"/>
              <a:t>vier</a:t>
            </a:r>
            <a:r>
              <a:rPr dirty="0"/>
              <a:t> </a:t>
            </a:r>
            <a:r>
              <a:rPr dirty="0" err="1"/>
              <a:t>Mitgliedern</a:t>
            </a:r>
            <a:r>
              <a:rPr dirty="0"/>
              <a:t>.</a:t>
            </a:r>
          </a:p>
        </p:txBody>
      </p:sp>
      <p:sp>
        <p:nvSpPr>
          <p:cNvPr id="112" name="In welcher Form stellen wir unsere Ergebnisse dar?…"/>
          <p:cNvSpPr txBox="1"/>
          <p:nvPr/>
        </p:nvSpPr>
        <p:spPr>
          <a:xfrm>
            <a:off x="5306833" y="3904288"/>
            <a:ext cx="3317800" cy="2275841"/>
          </a:xfrm>
          <a:prstGeom prst="rect">
            <a:avLst/>
          </a:prstGeom>
          <a:ln w="12700">
            <a:solidFill>
              <a:srgbClr val="FFFFFF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75000"/>
              </a:lnSpc>
              <a:defRPr sz="1500" b="1">
                <a:solidFill>
                  <a:srgbClr val="FFFFFF"/>
                </a:solidFill>
              </a:defRPr>
            </a:pPr>
            <a:r>
              <a:t>In welcher Form stellen wir unsere Ergebnisse dar?</a:t>
            </a:r>
          </a:p>
          <a:p>
            <a:pPr>
              <a:defRPr sz="1500">
                <a:solidFill>
                  <a:srgbClr val="FFFFFF"/>
                </a:solidFill>
              </a:defRPr>
            </a:pPr>
            <a:endParaRPr/>
          </a:p>
          <a:p>
            <a:pPr>
              <a:defRPr sz="1500" i="1">
                <a:solidFill>
                  <a:srgbClr val="FFFFFF"/>
                </a:solidFill>
              </a:defRPr>
            </a:pPr>
            <a:r>
              <a:t>Im Rahmen einer Veranstaltung, in der alle Teams ihre Ergebnisse nach Absprache mit der jeweiligen Fachlehrkraft [in Form eines Disputs, eines Videos, eines wissenschaftlichen Plakats o.ä.] darstellen.</a:t>
            </a:r>
          </a:p>
        </p:txBody>
      </p:sp>
      <p:sp>
        <p:nvSpPr>
          <p:cNvPr id="113" name="Wann „ermitteln“ wir?…"/>
          <p:cNvSpPr txBox="1"/>
          <p:nvPr/>
        </p:nvSpPr>
        <p:spPr>
          <a:xfrm>
            <a:off x="363823" y="871932"/>
            <a:ext cx="4830727" cy="961391"/>
          </a:xfrm>
          <a:prstGeom prst="rect">
            <a:avLst/>
          </a:prstGeom>
          <a:ln w="12700">
            <a:solidFill>
              <a:srgbClr val="FFFFFF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75000"/>
              </a:lnSpc>
              <a:defRPr sz="1500" b="1">
                <a:solidFill>
                  <a:srgbClr val="FFFFFF"/>
                </a:solidFill>
              </a:defRPr>
            </a:pPr>
            <a:r>
              <a:t>Wann „ermitteln“ wir?</a:t>
            </a:r>
          </a:p>
          <a:p>
            <a:pPr>
              <a:defRPr sz="1500">
                <a:solidFill>
                  <a:srgbClr val="FFFFFF"/>
                </a:solidFill>
              </a:defRPr>
            </a:pPr>
            <a:endParaRPr/>
          </a:p>
          <a:p>
            <a:pPr>
              <a:defRPr sz="1500" i="1">
                <a:solidFill>
                  <a:srgbClr val="FFFFFF"/>
                </a:solidFill>
              </a:defRPr>
            </a:pPr>
            <a:r>
              <a:t>In der Zeit, in der laut Stundenplan Unterricht ist, ggf. auch außerhalb der Unterrichtszeit.</a:t>
            </a:r>
          </a:p>
        </p:txBody>
      </p:sp>
      <p:sp>
        <p:nvSpPr>
          <p:cNvPr id="114" name="Worauf müssen wir achten?…"/>
          <p:cNvSpPr txBox="1"/>
          <p:nvPr/>
        </p:nvSpPr>
        <p:spPr>
          <a:xfrm>
            <a:off x="363823" y="3104749"/>
            <a:ext cx="4830727" cy="1188787"/>
          </a:xfrm>
          <a:prstGeom prst="rect">
            <a:avLst/>
          </a:prstGeom>
          <a:ln w="12700">
            <a:solidFill>
              <a:srgbClr val="FFFFFF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75000"/>
              </a:lnSpc>
              <a:defRPr sz="1500" b="1">
                <a:solidFill>
                  <a:srgbClr val="FFFFFF"/>
                </a:solidFill>
              </a:defRPr>
            </a:pPr>
            <a:r>
              <a:rPr dirty="0" err="1"/>
              <a:t>Worauf</a:t>
            </a:r>
            <a:r>
              <a:rPr dirty="0"/>
              <a:t> </a:t>
            </a:r>
            <a:r>
              <a:rPr dirty="0" err="1"/>
              <a:t>müssen</a:t>
            </a:r>
            <a:r>
              <a:rPr dirty="0"/>
              <a:t> </a:t>
            </a:r>
            <a:r>
              <a:rPr dirty="0" err="1"/>
              <a:t>wir</a:t>
            </a:r>
            <a:r>
              <a:rPr dirty="0"/>
              <a:t> </a:t>
            </a:r>
            <a:r>
              <a:rPr dirty="0" err="1"/>
              <a:t>achten</a:t>
            </a:r>
            <a:r>
              <a:rPr dirty="0"/>
              <a:t>?</a:t>
            </a:r>
          </a:p>
          <a:p>
            <a:pPr>
              <a:defRPr sz="1500">
                <a:solidFill>
                  <a:srgbClr val="FFFFFF"/>
                </a:solidFill>
              </a:defRPr>
            </a:pPr>
            <a:endParaRPr dirty="0"/>
          </a:p>
          <a:p>
            <a:pPr>
              <a:defRPr sz="1500" i="1">
                <a:solidFill>
                  <a:srgbClr val="FFFFFF"/>
                </a:solidFill>
              </a:defRPr>
            </a:pPr>
            <a:r>
              <a:rPr dirty="0"/>
              <a:t>Auf </a:t>
            </a:r>
            <a:r>
              <a:rPr dirty="0" err="1"/>
              <a:t>genaue</a:t>
            </a:r>
            <a:r>
              <a:rPr dirty="0"/>
              <a:t> </a:t>
            </a:r>
            <a:r>
              <a:rPr dirty="0" err="1" smtClean="0"/>
              <a:t>Absprachen</a:t>
            </a:r>
            <a:r>
              <a:rPr lang="de-DE" dirty="0" smtClean="0"/>
              <a:t> untereinander und mit der Lehrkraft</a:t>
            </a:r>
            <a:r>
              <a:rPr dirty="0" smtClean="0"/>
              <a:t>, </a:t>
            </a:r>
            <a:r>
              <a:rPr dirty="0"/>
              <a:t>auf </a:t>
            </a:r>
            <a:r>
              <a:rPr dirty="0" err="1"/>
              <a:t>eine</a:t>
            </a:r>
            <a:r>
              <a:rPr dirty="0"/>
              <a:t> </a:t>
            </a:r>
            <a:r>
              <a:rPr dirty="0" err="1"/>
              <a:t>sinnvolle</a:t>
            </a:r>
            <a:r>
              <a:rPr dirty="0"/>
              <a:t> </a:t>
            </a:r>
            <a:r>
              <a:rPr dirty="0" err="1"/>
              <a:t>Arbeitsverteilung</a:t>
            </a:r>
            <a:r>
              <a:rPr dirty="0"/>
              <a:t> und </a:t>
            </a:r>
            <a:r>
              <a:rPr dirty="0" err="1"/>
              <a:t>zielgerichtetes</a:t>
            </a:r>
            <a:r>
              <a:rPr dirty="0"/>
              <a:t> </a:t>
            </a:r>
            <a:r>
              <a:rPr dirty="0" err="1"/>
              <a:t>Arbeiten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3" animBg="1" advAuto="0"/>
      <p:bldP spid="110" grpId="4" animBg="1" advAuto="0"/>
      <p:bldP spid="111" grpId="2" animBg="1" advAuto="0"/>
      <p:bldP spid="112" grpId="5" animBg="1" advAuto="0"/>
      <p:bldP spid="113" grpId="1" animBg="1" advAuto="0"/>
      <p:bldP spid="114" grpId="6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hteck"/>
          <p:cNvSpPr/>
          <p:nvPr/>
        </p:nvSpPr>
        <p:spPr>
          <a:xfrm>
            <a:off x="-20848" y="-40140"/>
            <a:ext cx="9203254" cy="6955838"/>
          </a:xfrm>
          <a:prstGeom prst="rect">
            <a:avLst/>
          </a:prstGeom>
          <a:solidFill>
            <a:srgbClr val="000000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1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8458" y="3345113"/>
            <a:ext cx="4782084" cy="3557864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Wie könnten die 5 Tage ablaufen?"/>
          <p:cNvSpPr txBox="1"/>
          <p:nvPr/>
        </p:nvSpPr>
        <p:spPr>
          <a:xfrm>
            <a:off x="315912" y="223838"/>
            <a:ext cx="8319316" cy="510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700" b="1">
                <a:solidFill>
                  <a:srgbClr val="FFFFFF"/>
                </a:solidFill>
              </a:defRPr>
            </a:lvl1pPr>
          </a:lstStyle>
          <a:p>
            <a:r>
              <a:rPr dirty="0" err="1"/>
              <a:t>Wie</a:t>
            </a:r>
            <a:r>
              <a:rPr dirty="0"/>
              <a:t> </a:t>
            </a:r>
            <a:r>
              <a:rPr dirty="0" err="1" smtClean="0"/>
              <a:t>können</a:t>
            </a:r>
            <a:r>
              <a:rPr dirty="0" smtClean="0"/>
              <a:t> </a:t>
            </a:r>
            <a:r>
              <a:rPr dirty="0"/>
              <a:t>die 5 </a:t>
            </a:r>
            <a:r>
              <a:rPr dirty="0" err="1"/>
              <a:t>Tage</a:t>
            </a:r>
            <a:r>
              <a:rPr dirty="0"/>
              <a:t> </a:t>
            </a:r>
            <a:r>
              <a:rPr dirty="0" err="1"/>
              <a:t>ablaufen</a:t>
            </a:r>
            <a:r>
              <a:rPr dirty="0"/>
              <a:t>?</a:t>
            </a:r>
          </a:p>
        </p:txBody>
      </p:sp>
      <p:sp>
        <p:nvSpPr>
          <p:cNvPr id="119" name="1. Tag:…"/>
          <p:cNvSpPr txBox="1"/>
          <p:nvPr/>
        </p:nvSpPr>
        <p:spPr>
          <a:xfrm>
            <a:off x="423068" y="1014644"/>
            <a:ext cx="8297864" cy="1154162"/>
          </a:xfrm>
          <a:prstGeom prst="rect">
            <a:avLst/>
          </a:prstGeom>
          <a:solidFill>
            <a:srgbClr val="000000"/>
          </a:solidFill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1600" b="1">
                <a:solidFill>
                  <a:srgbClr val="FFFFFF"/>
                </a:solidFill>
              </a:defRPr>
            </a:pPr>
            <a:r>
              <a:rPr dirty="0"/>
              <a:t>1. Tag: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defRPr sz="1600">
                <a:solidFill>
                  <a:srgbClr val="FFFFFF"/>
                </a:solidFill>
              </a:defRPr>
            </a:pPr>
            <a:r>
              <a:rPr dirty="0" err="1"/>
              <a:t>Wir</a:t>
            </a:r>
            <a:r>
              <a:rPr dirty="0"/>
              <a:t> </a:t>
            </a:r>
            <a:r>
              <a:rPr lang="de-DE" dirty="0" smtClean="0"/>
              <a:t>analysieren und gliedern die </a:t>
            </a:r>
            <a:r>
              <a:rPr dirty="0" err="1" smtClean="0"/>
              <a:t>Frage</a:t>
            </a:r>
            <a:r>
              <a:rPr lang="de-DE" dirty="0" smtClean="0"/>
              <a:t>- bzw. Problem</a:t>
            </a:r>
            <a:r>
              <a:rPr dirty="0" err="1" smtClean="0"/>
              <a:t>stellung</a:t>
            </a:r>
            <a:r>
              <a:rPr dirty="0" smtClean="0"/>
              <a:t>, </a:t>
            </a:r>
            <a:r>
              <a:rPr lang="de-DE" dirty="0" smtClean="0"/>
              <a:t>sichten die bereitgestellten</a:t>
            </a:r>
            <a:r>
              <a:rPr dirty="0" smtClean="0"/>
              <a:t> </a:t>
            </a:r>
            <a:r>
              <a:rPr dirty="0" err="1" smtClean="0"/>
              <a:t>Materialien</a:t>
            </a:r>
            <a:r>
              <a:rPr lang="de-DE" dirty="0" smtClean="0"/>
              <a:t>. </a:t>
            </a:r>
            <a:r>
              <a:rPr dirty="0" err="1" smtClean="0"/>
              <a:t>Wir</a:t>
            </a:r>
            <a:r>
              <a:rPr dirty="0" smtClean="0"/>
              <a:t> </a:t>
            </a:r>
            <a:r>
              <a:rPr dirty="0" err="1"/>
              <a:t>planen</a:t>
            </a:r>
            <a:r>
              <a:rPr dirty="0"/>
              <a:t> und </a:t>
            </a:r>
            <a:r>
              <a:rPr dirty="0" err="1"/>
              <a:t>verteilen</a:t>
            </a:r>
            <a:r>
              <a:rPr dirty="0"/>
              <a:t> die Arbeit in </a:t>
            </a:r>
            <a:r>
              <a:rPr dirty="0" err="1"/>
              <a:t>unserem</a:t>
            </a:r>
            <a:r>
              <a:rPr dirty="0"/>
              <a:t> Team</a:t>
            </a:r>
            <a:r>
              <a:rPr dirty="0" smtClean="0"/>
              <a:t>.</a:t>
            </a:r>
            <a:r>
              <a:rPr lang="de-DE" dirty="0"/>
              <a:t> Wir vereinbaren untereinander und mit der Lehrkraft Meilensteine. </a:t>
            </a:r>
            <a:endParaRPr dirty="0"/>
          </a:p>
        </p:txBody>
      </p:sp>
      <p:sp>
        <p:nvSpPr>
          <p:cNvPr id="120" name="2. Tag:…"/>
          <p:cNvSpPr txBox="1"/>
          <p:nvPr/>
        </p:nvSpPr>
        <p:spPr>
          <a:xfrm>
            <a:off x="423068" y="2370601"/>
            <a:ext cx="2901730" cy="1400383"/>
          </a:xfrm>
          <a:prstGeom prst="rect">
            <a:avLst/>
          </a:prstGeom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1600" b="1">
                <a:solidFill>
                  <a:srgbClr val="FFFFFF"/>
                </a:solidFill>
              </a:defRPr>
            </a:pPr>
            <a:r>
              <a:rPr dirty="0"/>
              <a:t>2. Tag:</a:t>
            </a:r>
          </a:p>
          <a:p>
            <a:pPr algn="ctr">
              <a:spcBef>
                <a:spcPts val="600"/>
              </a:spcBef>
              <a:defRPr sz="1600">
                <a:solidFill>
                  <a:srgbClr val="FFFFFF"/>
                </a:solidFill>
              </a:defRPr>
            </a:pPr>
            <a:r>
              <a:rPr dirty="0" err="1"/>
              <a:t>Wir</a:t>
            </a:r>
            <a:r>
              <a:rPr dirty="0"/>
              <a:t> </a:t>
            </a:r>
            <a:r>
              <a:rPr dirty="0" err="1"/>
              <a:t>recherchieren</a:t>
            </a:r>
            <a:r>
              <a:rPr dirty="0" smtClean="0"/>
              <a:t>, </a:t>
            </a:r>
            <a:r>
              <a:rPr dirty="0" err="1"/>
              <a:t>werten</a:t>
            </a:r>
            <a:r>
              <a:rPr dirty="0"/>
              <a:t> </a:t>
            </a:r>
            <a:r>
              <a:rPr lang="de-DE" dirty="0" smtClean="0"/>
              <a:t>Materialien</a:t>
            </a:r>
            <a:r>
              <a:rPr dirty="0" smtClean="0"/>
              <a:t> </a:t>
            </a:r>
            <a:r>
              <a:rPr dirty="0" err="1"/>
              <a:t>aus</a:t>
            </a:r>
            <a:r>
              <a:rPr dirty="0"/>
              <a:t>, </a:t>
            </a:r>
            <a:r>
              <a:rPr dirty="0" err="1"/>
              <a:t>führen</a:t>
            </a:r>
            <a:r>
              <a:rPr dirty="0"/>
              <a:t> </a:t>
            </a:r>
            <a:r>
              <a:rPr dirty="0" err="1"/>
              <a:t>Untersuchungen</a:t>
            </a:r>
            <a:r>
              <a:rPr dirty="0"/>
              <a:t> </a:t>
            </a:r>
            <a:r>
              <a:rPr dirty="0" err="1"/>
              <a:t>durch</a:t>
            </a:r>
            <a:r>
              <a:rPr dirty="0"/>
              <a:t>, </a:t>
            </a:r>
            <a:r>
              <a:rPr dirty="0" err="1"/>
              <a:t>stellen</a:t>
            </a:r>
            <a:r>
              <a:rPr dirty="0"/>
              <a:t> </a:t>
            </a:r>
            <a:r>
              <a:rPr dirty="0" err="1"/>
              <a:t>Thesen</a:t>
            </a:r>
            <a:r>
              <a:rPr dirty="0"/>
              <a:t> auf.</a:t>
            </a:r>
          </a:p>
        </p:txBody>
      </p:sp>
      <p:sp>
        <p:nvSpPr>
          <p:cNvPr id="121" name="3. Tag:…"/>
          <p:cNvSpPr txBox="1"/>
          <p:nvPr/>
        </p:nvSpPr>
        <p:spPr>
          <a:xfrm>
            <a:off x="3730754" y="2370601"/>
            <a:ext cx="2295766" cy="1400383"/>
          </a:xfrm>
          <a:prstGeom prst="rect">
            <a:avLst/>
          </a:prstGeom>
          <a:solidFill>
            <a:srgbClr val="000000"/>
          </a:solidFill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1600" b="1">
                <a:solidFill>
                  <a:srgbClr val="FFFFFF"/>
                </a:solidFill>
              </a:defRPr>
            </a:pPr>
            <a:r>
              <a:rPr dirty="0"/>
              <a:t>3. Tag: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defRPr sz="1600">
                <a:solidFill>
                  <a:srgbClr val="FFFFFF"/>
                </a:solidFill>
              </a:defRPr>
            </a:pPr>
            <a:r>
              <a:rPr dirty="0" err="1"/>
              <a:t>Wir</a:t>
            </a:r>
            <a:r>
              <a:rPr dirty="0"/>
              <a:t> </a:t>
            </a:r>
            <a:r>
              <a:rPr dirty="0" err="1"/>
              <a:t>überprüfen</a:t>
            </a:r>
            <a:r>
              <a:rPr dirty="0"/>
              <a:t>  </a:t>
            </a:r>
            <a:r>
              <a:rPr dirty="0" err="1"/>
              <a:t>unsere</a:t>
            </a:r>
            <a:r>
              <a:rPr dirty="0"/>
              <a:t> </a:t>
            </a:r>
            <a:r>
              <a:rPr dirty="0" err="1"/>
              <a:t>Thesen</a:t>
            </a:r>
            <a:r>
              <a:rPr dirty="0"/>
              <a:t>, </a:t>
            </a:r>
            <a:r>
              <a:rPr dirty="0" err="1"/>
              <a:t>sammeln</a:t>
            </a:r>
            <a:r>
              <a:rPr dirty="0"/>
              <a:t> </a:t>
            </a:r>
            <a:r>
              <a:rPr dirty="0" err="1"/>
              <a:t>Belege</a:t>
            </a:r>
            <a:r>
              <a:rPr dirty="0"/>
              <a:t> und </a:t>
            </a:r>
            <a:r>
              <a:rPr dirty="0" err="1"/>
              <a:t>Beweise</a:t>
            </a:r>
            <a:r>
              <a:rPr dirty="0"/>
              <a:t>. </a:t>
            </a:r>
          </a:p>
        </p:txBody>
      </p:sp>
      <p:sp>
        <p:nvSpPr>
          <p:cNvPr id="122" name="4. Tag:…"/>
          <p:cNvSpPr txBox="1"/>
          <p:nvPr/>
        </p:nvSpPr>
        <p:spPr>
          <a:xfrm>
            <a:off x="6432477" y="2370601"/>
            <a:ext cx="2288455" cy="1400383"/>
          </a:xfrm>
          <a:prstGeom prst="rect">
            <a:avLst/>
          </a:prstGeom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1600" b="1">
                <a:solidFill>
                  <a:srgbClr val="FFFFFF"/>
                </a:solidFill>
              </a:defRPr>
            </a:pPr>
            <a:r>
              <a:rPr dirty="0"/>
              <a:t>4. Tag: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defRPr sz="1600">
                <a:solidFill>
                  <a:srgbClr val="FFFFFF"/>
                </a:solidFill>
              </a:defRPr>
            </a:pPr>
            <a:r>
              <a:rPr dirty="0" err="1"/>
              <a:t>Wir</a:t>
            </a:r>
            <a:r>
              <a:rPr dirty="0"/>
              <a:t> </a:t>
            </a:r>
            <a:r>
              <a:rPr dirty="0" err="1"/>
              <a:t>halten</a:t>
            </a:r>
            <a:r>
              <a:rPr dirty="0"/>
              <a:t> </a:t>
            </a:r>
            <a:r>
              <a:rPr dirty="0" err="1"/>
              <a:t>Ergebnisse</a:t>
            </a:r>
            <a:r>
              <a:rPr dirty="0"/>
              <a:t> fest und </a:t>
            </a:r>
            <a:r>
              <a:rPr dirty="0" err="1"/>
              <a:t>bereiten</a:t>
            </a:r>
            <a:r>
              <a:rPr dirty="0"/>
              <a:t> die </a:t>
            </a:r>
            <a:r>
              <a:rPr dirty="0" err="1"/>
              <a:t>Darstellung</a:t>
            </a:r>
            <a:r>
              <a:rPr dirty="0"/>
              <a:t> </a:t>
            </a:r>
            <a:r>
              <a:rPr dirty="0" err="1"/>
              <a:t>vor</a:t>
            </a:r>
            <a:r>
              <a:rPr dirty="0"/>
              <a:t>.</a:t>
            </a:r>
          </a:p>
        </p:txBody>
      </p:sp>
      <p:sp>
        <p:nvSpPr>
          <p:cNvPr id="123" name="5. Tag:…"/>
          <p:cNvSpPr txBox="1"/>
          <p:nvPr/>
        </p:nvSpPr>
        <p:spPr>
          <a:xfrm>
            <a:off x="4884987" y="3967859"/>
            <a:ext cx="3835945" cy="1793241"/>
          </a:xfrm>
          <a:prstGeom prst="rect">
            <a:avLst/>
          </a:prstGeom>
          <a:solidFill>
            <a:srgbClr val="000000"/>
          </a:solidFill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1600" b="1">
                <a:solidFill>
                  <a:srgbClr val="FFFFFF"/>
                </a:solidFill>
              </a:defRPr>
            </a:pPr>
            <a:r>
              <a:t>5. Tag:</a:t>
            </a:r>
          </a:p>
          <a:p>
            <a:pPr algn="ctr">
              <a:defRPr sz="1600">
                <a:solidFill>
                  <a:srgbClr val="FFFFFF"/>
                </a:solidFill>
              </a:defRPr>
            </a:pPr>
            <a:r>
              <a:t>Wir stellen unsere Ergebnisse überzeugend dar. Durch den Vergleich mit den Perspektiven anderer Fachbereiche bekommen wir einen umfassenderen Blick auf den ganzen „Fall“.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1" animBg="1" advAuto="0"/>
      <p:bldP spid="120" grpId="2" animBg="1" advAuto="0"/>
      <p:bldP spid="121" grpId="3" animBg="1" advAuto="0"/>
      <p:bldP spid="122" grpId="4" animBg="1" advAuto="0"/>
      <p:bldP spid="123" grpId="5" animBg="1" advAuto="0"/>
    </p:bldLst>
  </p:timing>
</p:sld>
</file>

<file path=ppt/theme/theme1.xml><?xml version="1.0" encoding="utf-8"?>
<a:theme xmlns:a="http://schemas.openxmlformats.org/drawingml/2006/main" name="Standarddesign">
  <a:themeElements>
    <a:clrScheme name="Standard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Standard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Standard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tandarddesign">
  <a:themeElements>
    <a:clrScheme name="Standard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Standard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Standard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514</Words>
  <Application>Microsoft Office PowerPoint</Application>
  <PresentationFormat>Bildschirmpräsentation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Schäfer, Sabine</dc:creator>
  <cp:lastModifiedBy>Schäfer, Sabine</cp:lastModifiedBy>
  <cp:revision>12</cp:revision>
  <dcterms:modified xsi:type="dcterms:W3CDTF">2022-06-02T10:49:22Z</dcterms:modified>
</cp:coreProperties>
</file>